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notesMasterIdLst>
    <p:notesMasterId r:id="rId44"/>
  </p:notesMasterIdLst>
  <p:sldIdLst>
    <p:sldId id="256" r:id="rId2"/>
    <p:sldId id="402" r:id="rId3"/>
    <p:sldId id="306" r:id="rId4"/>
    <p:sldId id="311" r:id="rId5"/>
    <p:sldId id="312" r:id="rId6"/>
    <p:sldId id="313" r:id="rId7"/>
    <p:sldId id="495" r:id="rId8"/>
    <p:sldId id="359" r:id="rId9"/>
    <p:sldId id="360" r:id="rId10"/>
    <p:sldId id="361" r:id="rId11"/>
    <p:sldId id="362" r:id="rId12"/>
    <p:sldId id="506" r:id="rId13"/>
    <p:sldId id="502" r:id="rId14"/>
    <p:sldId id="404" r:id="rId15"/>
    <p:sldId id="364" r:id="rId16"/>
    <p:sldId id="406" r:id="rId17"/>
    <p:sldId id="365" r:id="rId18"/>
    <p:sldId id="328" r:id="rId19"/>
    <p:sldId id="367" r:id="rId20"/>
    <p:sldId id="418" r:id="rId21"/>
    <p:sldId id="472" r:id="rId22"/>
    <p:sldId id="374" r:id="rId23"/>
    <p:sldId id="498" r:id="rId24"/>
    <p:sldId id="485" r:id="rId25"/>
    <p:sldId id="499" r:id="rId26"/>
    <p:sldId id="500" r:id="rId27"/>
    <p:sldId id="501" r:id="rId28"/>
    <p:sldId id="507" r:id="rId29"/>
    <p:sldId id="508" r:id="rId30"/>
    <p:sldId id="474" r:id="rId31"/>
    <p:sldId id="504" r:id="rId32"/>
    <p:sldId id="505" r:id="rId33"/>
    <p:sldId id="478" r:id="rId34"/>
    <p:sldId id="476" r:id="rId35"/>
    <p:sldId id="494" r:id="rId36"/>
    <p:sldId id="484" r:id="rId37"/>
    <p:sldId id="479" r:id="rId38"/>
    <p:sldId id="480" r:id="rId39"/>
    <p:sldId id="407" r:id="rId40"/>
    <p:sldId id="408" r:id="rId41"/>
    <p:sldId id="355" r:id="rId42"/>
    <p:sldId id="470" r:id="rId43"/>
  </p:sldIdLst>
  <p:sldSz cx="12192000" cy="6858000"/>
  <p:notesSz cx="6858000" cy="9144000"/>
  <p:embeddedFontLst>
    <p:embeddedFont>
      <p:font typeface="Bauhaus 93" panose="04030905020B02020C02" pitchFamily="82" charset="0"/>
      <p:regular r:id="rId45"/>
    </p:embeddedFont>
    <p:embeddedFont>
      <p:font typeface="Calibri" panose="020F0502020204030204" pitchFamily="34" charset="0"/>
      <p:regular r:id="rId46"/>
      <p:bold r:id="rId47"/>
      <p:italic r:id="rId48"/>
      <p:boldItalic r:id="rId49"/>
    </p:embeddedFont>
    <p:embeddedFont>
      <p:font typeface="Consolas" panose="020B0609020204030204" pitchFamily="49" charset="0"/>
      <p:regular r:id="rId50"/>
      <p:bold r:id="rId51"/>
      <p:italic r:id="rId52"/>
      <p:boldItalic r:id="rId53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6E7F80"/>
    <a:srgbClr val="E30B5C"/>
    <a:srgbClr val="50C878"/>
    <a:srgbClr val="9F2B5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CF130E-182B-403E-92CA-68436065B3F0}" v="2" dt="2021-12-10T10:19:36.1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46" autoAdjust="0"/>
    <p:restoredTop sz="95700" autoAdjust="0"/>
  </p:normalViewPr>
  <p:slideViewPr>
    <p:cSldViewPr>
      <p:cViewPr varScale="1">
        <p:scale>
          <a:sx n="97" d="100"/>
          <a:sy n="97" d="100"/>
        </p:scale>
        <p:origin x="348" y="7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3.fntdata"/><Relationship Id="rId50" Type="http://schemas.openxmlformats.org/officeDocument/2006/relationships/font" Target="fonts/font6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1.fntdata"/><Relationship Id="rId53" Type="http://schemas.openxmlformats.org/officeDocument/2006/relationships/font" Target="fonts/font9.fntdata"/><Relationship Id="rId58" Type="http://schemas.microsoft.com/office/2016/11/relationships/changesInfo" Target="changesInfos/changesInfo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4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2.fntdata"/><Relationship Id="rId59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5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8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bie Joosten" userId="32653f3ec28ba3ea" providerId="LiveId" clId="{4BB4DDA3-0615-4E26-A579-BCDFA7CA7944}"/>
    <pc:docChg chg="undo custSel modSld">
      <pc:chgData name="Robbie Joosten" userId="32653f3ec28ba3ea" providerId="LiveId" clId="{4BB4DDA3-0615-4E26-A579-BCDFA7CA7944}" dt="2021-06-23T15:29:08.014" v="169" actId="1076"/>
      <pc:docMkLst>
        <pc:docMk/>
      </pc:docMkLst>
      <pc:sldChg chg="modSp mod">
        <pc:chgData name="Robbie Joosten" userId="32653f3ec28ba3ea" providerId="LiveId" clId="{4BB4DDA3-0615-4E26-A579-BCDFA7CA7944}" dt="2021-06-23T15:28:19.977" v="163" actId="14861"/>
        <pc:sldMkLst>
          <pc:docMk/>
          <pc:sldMk cId="1686090627" sldId="407"/>
        </pc:sldMkLst>
        <pc:picChg chg="mod">
          <ac:chgData name="Robbie Joosten" userId="32653f3ec28ba3ea" providerId="LiveId" clId="{4BB4DDA3-0615-4E26-A579-BCDFA7CA7944}" dt="2021-06-23T15:28:19.977" v="163" actId="14861"/>
          <ac:picMkLst>
            <pc:docMk/>
            <pc:sldMk cId="1686090627" sldId="407"/>
            <ac:picMk id="10" creationId="{00000000-0000-0000-0000-000000000000}"/>
          </ac:picMkLst>
        </pc:picChg>
      </pc:sldChg>
      <pc:sldChg chg="addSp delSp modSp mod addAnim delAnim modAnim">
        <pc:chgData name="Robbie Joosten" userId="32653f3ec28ba3ea" providerId="LiveId" clId="{4BB4DDA3-0615-4E26-A579-BCDFA7CA7944}" dt="2021-06-23T15:29:08.014" v="169" actId="1076"/>
        <pc:sldMkLst>
          <pc:docMk/>
          <pc:sldMk cId="1572217198" sldId="484"/>
        </pc:sldMkLst>
        <pc:spChg chg="mod">
          <ac:chgData name="Robbie Joosten" userId="32653f3ec28ba3ea" providerId="LiveId" clId="{4BB4DDA3-0615-4E26-A579-BCDFA7CA7944}" dt="2021-06-23T13:07:14.468" v="15" actId="20577"/>
          <ac:spMkLst>
            <pc:docMk/>
            <pc:sldMk cId="1572217198" sldId="484"/>
            <ac:spMk id="7" creationId="{00000000-0000-0000-0000-000000000000}"/>
          </ac:spMkLst>
        </pc:spChg>
        <pc:picChg chg="del mod">
          <ac:chgData name="Robbie Joosten" userId="32653f3ec28ba3ea" providerId="LiveId" clId="{4BB4DDA3-0615-4E26-A579-BCDFA7CA7944}" dt="2021-06-23T15:23:40.030" v="152" actId="478"/>
          <ac:picMkLst>
            <pc:docMk/>
            <pc:sldMk cId="1572217198" sldId="484"/>
            <ac:picMk id="4" creationId="{45866609-5B23-4EE4-B20D-CB6C4ED17B44}"/>
          </ac:picMkLst>
        </pc:picChg>
        <pc:picChg chg="add del mod">
          <ac:chgData name="Robbie Joosten" userId="32653f3ec28ba3ea" providerId="LiveId" clId="{4BB4DDA3-0615-4E26-A579-BCDFA7CA7944}" dt="2021-06-23T15:20:28.414" v="136" actId="478"/>
          <ac:picMkLst>
            <pc:docMk/>
            <pc:sldMk cId="1572217198" sldId="484"/>
            <ac:picMk id="5" creationId="{6810DFE8-3202-4D75-ABA1-2B7A38F74EA8}"/>
          </ac:picMkLst>
        </pc:picChg>
        <pc:picChg chg="add mod">
          <ac:chgData name="Robbie Joosten" userId="32653f3ec28ba3ea" providerId="LiveId" clId="{4BB4DDA3-0615-4E26-A579-BCDFA7CA7944}" dt="2021-06-23T15:29:04.224" v="168" actId="1076"/>
          <ac:picMkLst>
            <pc:docMk/>
            <pc:sldMk cId="1572217198" sldId="484"/>
            <ac:picMk id="6" creationId="{834B0862-D6FC-4B90-8307-2E0F6F7BD118}"/>
          </ac:picMkLst>
        </pc:picChg>
        <pc:picChg chg="add del mod">
          <ac:chgData name="Robbie Joosten" userId="32653f3ec28ba3ea" providerId="LiveId" clId="{4BB4DDA3-0615-4E26-A579-BCDFA7CA7944}" dt="2021-06-23T15:22:52.623" v="144" actId="478"/>
          <ac:picMkLst>
            <pc:docMk/>
            <pc:sldMk cId="1572217198" sldId="484"/>
            <ac:picMk id="9" creationId="{E937CB05-9B2D-40E9-8BD7-53AA87FDB69F}"/>
          </ac:picMkLst>
        </pc:picChg>
        <pc:picChg chg="mod">
          <ac:chgData name="Robbie Joosten" userId="32653f3ec28ba3ea" providerId="LiveId" clId="{4BB4DDA3-0615-4E26-A579-BCDFA7CA7944}" dt="2021-06-23T13:08:24.101" v="16" actId="14826"/>
          <ac:picMkLst>
            <pc:docMk/>
            <pc:sldMk cId="1572217198" sldId="484"/>
            <ac:picMk id="11" creationId="{B8FEA9E6-22EF-4AAF-B8DC-10581455C9C6}"/>
          </ac:picMkLst>
        </pc:picChg>
        <pc:picChg chg="add mod">
          <ac:chgData name="Robbie Joosten" userId="32653f3ec28ba3ea" providerId="LiveId" clId="{4BB4DDA3-0615-4E26-A579-BCDFA7CA7944}" dt="2021-06-23T15:29:08.014" v="169" actId="1076"/>
          <ac:picMkLst>
            <pc:docMk/>
            <pc:sldMk cId="1572217198" sldId="484"/>
            <ac:picMk id="12" creationId="{0625BE96-CDB6-4328-92BB-F3A8565DB772}"/>
          </ac:picMkLst>
        </pc:picChg>
      </pc:sldChg>
      <pc:sldChg chg="addSp delSp modSp mod delAnim modAnim">
        <pc:chgData name="Robbie Joosten" userId="32653f3ec28ba3ea" providerId="LiveId" clId="{4BB4DDA3-0615-4E26-A579-BCDFA7CA7944}" dt="2021-06-23T15:12:43.634" v="130" actId="1076"/>
        <pc:sldMkLst>
          <pc:docMk/>
          <pc:sldMk cId="1467259140" sldId="507"/>
        </pc:sldMkLst>
        <pc:spChg chg="mod">
          <ac:chgData name="Robbie Joosten" userId="32653f3ec28ba3ea" providerId="LiveId" clId="{4BB4DDA3-0615-4E26-A579-BCDFA7CA7944}" dt="2021-06-23T13:20:21.637" v="31" actId="20577"/>
          <ac:spMkLst>
            <pc:docMk/>
            <pc:sldMk cId="1467259140" sldId="507"/>
            <ac:spMk id="7" creationId="{00000000-0000-0000-0000-000000000000}"/>
          </ac:spMkLst>
        </pc:spChg>
        <pc:picChg chg="add mod ord">
          <ac:chgData name="Robbie Joosten" userId="32653f3ec28ba3ea" providerId="LiveId" clId="{4BB4DDA3-0615-4E26-A579-BCDFA7CA7944}" dt="2021-06-23T15:12:43.634" v="130" actId="1076"/>
          <ac:picMkLst>
            <pc:docMk/>
            <pc:sldMk cId="1467259140" sldId="507"/>
            <ac:picMk id="6" creationId="{16206B1D-19B0-402D-9AFF-340FE87AA35C}"/>
          </ac:picMkLst>
        </pc:picChg>
        <pc:picChg chg="mod ord">
          <ac:chgData name="Robbie Joosten" userId="32653f3ec28ba3ea" providerId="LiveId" clId="{4BB4DDA3-0615-4E26-A579-BCDFA7CA7944}" dt="2021-06-23T15:12:42.929" v="129" actId="1076"/>
          <ac:picMkLst>
            <pc:docMk/>
            <pc:sldMk cId="1467259140" sldId="507"/>
            <ac:picMk id="8" creationId="{FE338B3D-1370-4366-8544-8339412272DE}"/>
          </ac:picMkLst>
        </pc:picChg>
        <pc:picChg chg="del">
          <ac:chgData name="Robbie Joosten" userId="32653f3ec28ba3ea" providerId="LiveId" clId="{4BB4DDA3-0615-4E26-A579-BCDFA7CA7944}" dt="2021-06-23T13:46:48.040" v="32" actId="478"/>
          <ac:picMkLst>
            <pc:docMk/>
            <pc:sldMk cId="1467259140" sldId="507"/>
            <ac:picMk id="10" creationId="{32AA239A-5114-4A99-B2E0-D18905ACE422}"/>
          </ac:picMkLst>
        </pc:picChg>
      </pc:sldChg>
      <pc:sldChg chg="addSp delSp modSp mod delAnim modAnim">
        <pc:chgData name="Robbie Joosten" userId="32653f3ec28ba3ea" providerId="LiveId" clId="{4BB4DDA3-0615-4E26-A579-BCDFA7CA7944}" dt="2021-06-23T15:10:30.319" v="118"/>
        <pc:sldMkLst>
          <pc:docMk/>
          <pc:sldMk cId="993177549" sldId="508"/>
        </pc:sldMkLst>
        <pc:spChg chg="mod">
          <ac:chgData name="Robbie Joosten" userId="32653f3ec28ba3ea" providerId="LiveId" clId="{4BB4DDA3-0615-4E26-A579-BCDFA7CA7944}" dt="2021-06-23T15:08:21.944" v="109" actId="1076"/>
          <ac:spMkLst>
            <pc:docMk/>
            <pc:sldMk cId="993177549" sldId="508"/>
            <ac:spMk id="7" creationId="{00000000-0000-0000-0000-000000000000}"/>
          </ac:spMkLst>
        </pc:spChg>
        <pc:spChg chg="mod">
          <ac:chgData name="Robbie Joosten" userId="32653f3ec28ba3ea" providerId="LiveId" clId="{4BB4DDA3-0615-4E26-A579-BCDFA7CA7944}" dt="2021-06-23T15:09:12.127" v="117" actId="1076"/>
          <ac:spMkLst>
            <pc:docMk/>
            <pc:sldMk cId="993177549" sldId="508"/>
            <ac:spMk id="8" creationId="{00000000-0000-0000-0000-000000000000}"/>
          </ac:spMkLst>
        </pc:spChg>
        <pc:spChg chg="mod">
          <ac:chgData name="Robbie Joosten" userId="32653f3ec28ba3ea" providerId="LiveId" clId="{4BB4DDA3-0615-4E26-A579-BCDFA7CA7944}" dt="2021-06-23T14:58:00.911" v="77" actId="20577"/>
          <ac:spMkLst>
            <pc:docMk/>
            <pc:sldMk cId="993177549" sldId="508"/>
            <ac:spMk id="9" creationId="{00000000-0000-0000-0000-000000000000}"/>
          </ac:spMkLst>
        </pc:spChg>
        <pc:spChg chg="del">
          <ac:chgData name="Robbie Joosten" userId="32653f3ec28ba3ea" providerId="LiveId" clId="{4BB4DDA3-0615-4E26-A579-BCDFA7CA7944}" dt="2021-06-23T15:00:00.869" v="81" actId="478"/>
          <ac:spMkLst>
            <pc:docMk/>
            <pc:sldMk cId="993177549" sldId="508"/>
            <ac:spMk id="10" creationId="{00000000-0000-0000-0000-000000000000}"/>
          </ac:spMkLst>
        </pc:spChg>
        <pc:spChg chg="add del mod">
          <ac:chgData name="Robbie Joosten" userId="32653f3ec28ba3ea" providerId="LiveId" clId="{4BB4DDA3-0615-4E26-A579-BCDFA7CA7944}" dt="2021-06-23T15:00:08.543" v="84" actId="478"/>
          <ac:spMkLst>
            <pc:docMk/>
            <pc:sldMk cId="993177549" sldId="508"/>
            <ac:spMk id="11" creationId="{E227C8E4-83DD-46BA-B214-F58F52EEA57D}"/>
          </ac:spMkLst>
        </pc:spChg>
        <pc:spChg chg="del mod">
          <ac:chgData name="Robbie Joosten" userId="32653f3ec28ba3ea" providerId="LiveId" clId="{4BB4DDA3-0615-4E26-A579-BCDFA7CA7944}" dt="2021-06-23T15:00:04.895" v="83" actId="478"/>
          <ac:spMkLst>
            <pc:docMk/>
            <pc:sldMk cId="993177549" sldId="508"/>
            <ac:spMk id="12" creationId="{00000000-0000-0000-0000-000000000000}"/>
          </ac:spMkLst>
        </pc:spChg>
        <pc:picChg chg="del">
          <ac:chgData name="Robbie Joosten" userId="32653f3ec28ba3ea" providerId="LiveId" clId="{4BB4DDA3-0615-4E26-A579-BCDFA7CA7944}" dt="2021-06-23T14:58:19.805" v="80" actId="478"/>
          <ac:picMkLst>
            <pc:docMk/>
            <pc:sldMk cId="993177549" sldId="508"/>
            <ac:picMk id="3" creationId="{00000000-0000-0000-0000-000000000000}"/>
          </ac:picMkLst>
        </pc:picChg>
        <pc:picChg chg="del">
          <ac:chgData name="Robbie Joosten" userId="32653f3ec28ba3ea" providerId="LiveId" clId="{4BB4DDA3-0615-4E26-A579-BCDFA7CA7944}" dt="2021-06-23T14:58:17.630" v="78" actId="478"/>
          <ac:picMkLst>
            <pc:docMk/>
            <pc:sldMk cId="993177549" sldId="508"/>
            <ac:picMk id="4" creationId="{00000000-0000-0000-0000-000000000000}"/>
          </ac:picMkLst>
        </pc:picChg>
        <pc:picChg chg="del">
          <ac:chgData name="Robbie Joosten" userId="32653f3ec28ba3ea" providerId="LiveId" clId="{4BB4DDA3-0615-4E26-A579-BCDFA7CA7944}" dt="2021-06-23T14:58:18.685" v="79" actId="478"/>
          <ac:picMkLst>
            <pc:docMk/>
            <pc:sldMk cId="993177549" sldId="508"/>
            <ac:picMk id="6" creationId="{00000000-0000-0000-0000-000000000000}"/>
          </ac:picMkLst>
        </pc:picChg>
        <pc:picChg chg="add del mod">
          <ac:chgData name="Robbie Joosten" userId="32653f3ec28ba3ea" providerId="LiveId" clId="{4BB4DDA3-0615-4E26-A579-BCDFA7CA7944}" dt="2021-06-23T15:07:13.103" v="92" actId="478"/>
          <ac:picMkLst>
            <pc:docMk/>
            <pc:sldMk cId="993177549" sldId="508"/>
            <ac:picMk id="14" creationId="{DB0FA679-42CA-4C7F-9725-993E95F374BF}"/>
          </ac:picMkLst>
        </pc:picChg>
        <pc:picChg chg="add mod ord">
          <ac:chgData name="Robbie Joosten" userId="32653f3ec28ba3ea" providerId="LiveId" clId="{4BB4DDA3-0615-4E26-A579-BCDFA7CA7944}" dt="2021-06-23T15:09:00.031" v="116" actId="167"/>
          <ac:picMkLst>
            <pc:docMk/>
            <pc:sldMk cId="993177549" sldId="508"/>
            <ac:picMk id="16" creationId="{CF5BE425-000C-4EDA-BF12-D41873FD66E6}"/>
          </ac:picMkLst>
        </pc:picChg>
        <pc:picChg chg="add mod ord">
          <ac:chgData name="Robbie Joosten" userId="32653f3ec28ba3ea" providerId="LiveId" clId="{4BB4DDA3-0615-4E26-A579-BCDFA7CA7944}" dt="2021-06-23T15:08:17.813" v="108" actId="167"/>
          <ac:picMkLst>
            <pc:docMk/>
            <pc:sldMk cId="993177549" sldId="508"/>
            <ac:picMk id="18" creationId="{A783AB40-5081-4372-A44B-7F1AD34CDE2A}"/>
          </ac:picMkLst>
        </pc:picChg>
      </pc:sldChg>
    </pc:docChg>
  </pc:docChgLst>
  <pc:docChgLst>
    <pc:chgData name="Robbie Joosten" userId="32653f3ec28ba3ea" providerId="LiveId" clId="{9C455FBA-BE23-41F9-A342-FC7AB472BA9D}"/>
    <pc:docChg chg="undo redo custSel modSld">
      <pc:chgData name="Robbie Joosten" userId="32653f3ec28ba3ea" providerId="LiveId" clId="{9C455FBA-BE23-41F9-A342-FC7AB472BA9D}" dt="2021-06-24T13:27:43.016" v="108" actId="1076"/>
      <pc:docMkLst>
        <pc:docMk/>
      </pc:docMkLst>
      <pc:sldChg chg="addSp delSp modSp mod">
        <pc:chgData name="Robbie Joosten" userId="32653f3ec28ba3ea" providerId="LiveId" clId="{9C455FBA-BE23-41F9-A342-FC7AB472BA9D}" dt="2021-06-24T13:27:43.016" v="108" actId="1076"/>
        <pc:sldMkLst>
          <pc:docMk/>
          <pc:sldMk cId="2196393915" sldId="470"/>
        </pc:sldMkLst>
        <pc:spChg chg="mod">
          <ac:chgData name="Robbie Joosten" userId="32653f3ec28ba3ea" providerId="LiveId" clId="{9C455FBA-BE23-41F9-A342-FC7AB472BA9D}" dt="2021-06-24T13:26:26.132" v="85" actId="20577"/>
          <ac:spMkLst>
            <pc:docMk/>
            <pc:sldMk cId="2196393915" sldId="470"/>
            <ac:spMk id="8" creationId="{00000000-0000-0000-0000-000000000000}"/>
          </ac:spMkLst>
        </pc:spChg>
        <pc:spChg chg="mod">
          <ac:chgData name="Robbie Joosten" userId="32653f3ec28ba3ea" providerId="LiveId" clId="{9C455FBA-BE23-41F9-A342-FC7AB472BA9D}" dt="2021-06-24T13:27:16.183" v="104" actId="404"/>
          <ac:spMkLst>
            <pc:docMk/>
            <pc:sldMk cId="2196393915" sldId="470"/>
            <ac:spMk id="9" creationId="{00000000-0000-0000-0000-000000000000}"/>
          </ac:spMkLst>
        </pc:spChg>
        <pc:spChg chg="mod">
          <ac:chgData name="Robbie Joosten" userId="32653f3ec28ba3ea" providerId="LiveId" clId="{9C455FBA-BE23-41F9-A342-FC7AB472BA9D}" dt="2021-06-24T13:27:31.692" v="106" actId="404"/>
          <ac:spMkLst>
            <pc:docMk/>
            <pc:sldMk cId="2196393915" sldId="470"/>
            <ac:spMk id="10" creationId="{00000000-0000-0000-0000-000000000000}"/>
          </ac:spMkLst>
        </pc:spChg>
        <pc:spChg chg="add del">
          <ac:chgData name="Robbie Joosten" userId="32653f3ec28ba3ea" providerId="LiveId" clId="{9C455FBA-BE23-41F9-A342-FC7AB472BA9D}" dt="2021-06-24T13:23:46.425" v="15" actId="478"/>
          <ac:spMkLst>
            <pc:docMk/>
            <pc:sldMk cId="2196393915" sldId="470"/>
            <ac:spMk id="17" creationId="{FFE09BBB-2C97-408B-AC8A-F26CBDDCAD7E}"/>
          </ac:spMkLst>
        </pc:spChg>
        <pc:picChg chg="add mod">
          <ac:chgData name="Robbie Joosten" userId="32653f3ec28ba3ea" providerId="LiveId" clId="{9C455FBA-BE23-41F9-A342-FC7AB472BA9D}" dt="2021-06-24T13:27:37.234" v="107" actId="1076"/>
          <ac:picMkLst>
            <pc:docMk/>
            <pc:sldMk cId="2196393915" sldId="470"/>
            <ac:picMk id="18" creationId="{417BF9F7-1831-4C5B-92EA-D385DD2E7BB0}"/>
          </ac:picMkLst>
        </pc:picChg>
        <pc:picChg chg="add mod">
          <ac:chgData name="Robbie Joosten" userId="32653f3ec28ba3ea" providerId="LiveId" clId="{9C455FBA-BE23-41F9-A342-FC7AB472BA9D}" dt="2021-06-24T13:27:43.016" v="108" actId="1076"/>
          <ac:picMkLst>
            <pc:docMk/>
            <pc:sldMk cId="2196393915" sldId="470"/>
            <ac:picMk id="19" creationId="{EA8806CE-1575-4754-93BB-919C414D85F6}"/>
          </ac:picMkLst>
        </pc:picChg>
      </pc:sldChg>
      <pc:sldChg chg="modSp">
        <pc:chgData name="Robbie Joosten" userId="32653f3ec28ba3ea" providerId="LiveId" clId="{9C455FBA-BE23-41F9-A342-FC7AB472BA9D}" dt="2021-06-24T13:15:12.959" v="13" actId="20577"/>
        <pc:sldMkLst>
          <pc:docMk/>
          <pc:sldMk cId="1467259140" sldId="507"/>
        </pc:sldMkLst>
        <pc:spChg chg="mod">
          <ac:chgData name="Robbie Joosten" userId="32653f3ec28ba3ea" providerId="LiveId" clId="{9C455FBA-BE23-41F9-A342-FC7AB472BA9D}" dt="2021-06-24T13:15:12.959" v="13" actId="20577"/>
          <ac:spMkLst>
            <pc:docMk/>
            <pc:sldMk cId="1467259140" sldId="507"/>
            <ac:spMk id="7" creationId="{00000000-0000-0000-0000-000000000000}"/>
          </ac:spMkLst>
        </pc:spChg>
      </pc:sldChg>
    </pc:docChg>
  </pc:docChgLst>
  <pc:docChgLst>
    <pc:chgData name="Robbie Joosten" userId="32653f3ec28ba3ea" providerId="LiveId" clId="{09D64D10-915F-40C4-BB08-421D558DDD84}"/>
    <pc:docChg chg="modSld">
      <pc:chgData name="Robbie Joosten" userId="32653f3ec28ba3ea" providerId="LiveId" clId="{09D64D10-915F-40C4-BB08-421D558DDD84}" dt="2021-12-09T08:49:50.082" v="38" actId="20577"/>
      <pc:docMkLst>
        <pc:docMk/>
      </pc:docMkLst>
      <pc:sldChg chg="modSp mod">
        <pc:chgData name="Robbie Joosten" userId="32653f3ec28ba3ea" providerId="LiveId" clId="{09D64D10-915F-40C4-BB08-421D558DDD84}" dt="2021-12-08T10:37:01.936" v="2" actId="20577"/>
        <pc:sldMkLst>
          <pc:docMk/>
          <pc:sldMk cId="0" sldId="256"/>
        </pc:sldMkLst>
        <pc:spChg chg="mod">
          <ac:chgData name="Robbie Joosten" userId="32653f3ec28ba3ea" providerId="LiveId" clId="{09D64D10-915F-40C4-BB08-421D558DDD84}" dt="2021-12-08T10:37:01.936" v="2" actId="20577"/>
          <ac:spMkLst>
            <pc:docMk/>
            <pc:sldMk cId="0" sldId="256"/>
            <ac:spMk id="5" creationId="{00000000-0000-0000-0000-000000000000}"/>
          </ac:spMkLst>
        </pc:spChg>
      </pc:sldChg>
      <pc:sldChg chg="modSp modAnim">
        <pc:chgData name="Robbie Joosten" userId="32653f3ec28ba3ea" providerId="LiveId" clId="{09D64D10-915F-40C4-BB08-421D558DDD84}" dt="2021-12-08T12:09:27.908" v="6" actId="20577"/>
        <pc:sldMkLst>
          <pc:docMk/>
          <pc:sldMk cId="4177996861" sldId="312"/>
        </pc:sldMkLst>
        <pc:spChg chg="mod">
          <ac:chgData name="Robbie Joosten" userId="32653f3ec28ba3ea" providerId="LiveId" clId="{09D64D10-915F-40C4-BB08-421D558DDD84}" dt="2021-12-08T12:08:25.590" v="5" actId="20577"/>
          <ac:spMkLst>
            <pc:docMk/>
            <pc:sldMk cId="4177996861" sldId="312"/>
            <ac:spMk id="7" creationId="{00000000-0000-0000-0000-000000000000}"/>
          </ac:spMkLst>
        </pc:spChg>
      </pc:sldChg>
      <pc:sldChg chg="modSp">
        <pc:chgData name="Robbie Joosten" userId="32653f3ec28ba3ea" providerId="LiveId" clId="{09D64D10-915F-40C4-BB08-421D558DDD84}" dt="2021-12-09T08:49:50.082" v="38" actId="20577"/>
        <pc:sldMkLst>
          <pc:docMk/>
          <pc:sldMk cId="1572217198" sldId="484"/>
        </pc:sldMkLst>
        <pc:spChg chg="mod">
          <ac:chgData name="Robbie Joosten" userId="32653f3ec28ba3ea" providerId="LiveId" clId="{09D64D10-915F-40C4-BB08-421D558DDD84}" dt="2021-12-09T08:49:50.082" v="38" actId="20577"/>
          <ac:spMkLst>
            <pc:docMk/>
            <pc:sldMk cId="1572217198" sldId="484"/>
            <ac:spMk id="7" creationId="{00000000-0000-0000-0000-000000000000}"/>
          </ac:spMkLst>
        </pc:spChg>
        <pc:picChg chg="mod">
          <ac:chgData name="Robbie Joosten" userId="32653f3ec28ba3ea" providerId="LiveId" clId="{09D64D10-915F-40C4-BB08-421D558DDD84}" dt="2021-12-08T12:01:41.114" v="4" actId="14826"/>
          <ac:picMkLst>
            <pc:docMk/>
            <pc:sldMk cId="1572217198" sldId="484"/>
            <ac:picMk id="11" creationId="{B8FEA9E6-22EF-4AAF-B8DC-10581455C9C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DEA8E6-8F40-4844-892D-9CA11DD4A10D}" type="datetimeFigureOut">
              <a:rPr lang="en-US" smtClean="0"/>
              <a:pPr/>
              <a:t>12/10/2021</a:t>
            </a:fld>
            <a:endParaRPr lang="en-US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1D581-6969-4D27-9FEF-24E7B2F6FB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287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pdb1hfe.ent:LINK         CE1 HIS S  82                ZN    </a:t>
            </a:r>
            <a:r>
              <a:rPr lang="en-US" dirty="0" err="1"/>
              <a:t>ZN</a:t>
            </a:r>
            <a:r>
              <a:rPr lang="en-US" dirty="0"/>
              <a:t> S 500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1D581-6969-4D27-9FEF-24E7B2F6FB0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6255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7 sigma improvement</a:t>
            </a:r>
          </a:p>
          <a:p>
            <a:r>
              <a:rPr lang="en-US" dirty="0"/>
              <a:t>Changes a30</a:t>
            </a:r>
            <a:r>
              <a:rPr lang="en-US" baseline="0" dirty="0"/>
              <a:t> A31 (</a:t>
            </a:r>
            <a:r>
              <a:rPr lang="en-US" baseline="0" dirty="0" err="1"/>
              <a:t>herceptin</a:t>
            </a:r>
            <a:r>
              <a:rPr lang="en-US" baseline="0" dirty="0"/>
              <a:t>) C602 C596 (HER2)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5B7DD-A5AC-48EA-8999-F2D41AC28D3E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4298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8436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34D4F93-1D99-4038-86A2-8B31D2D3D477}" type="slidenum">
              <a:rPr lang="en-US" smtClean="0">
                <a:latin typeface="Times New Roman" pitchFamily="18" charset="0"/>
              </a:rPr>
              <a:pPr/>
              <a:t>41</a:t>
            </a:fld>
            <a:endParaRPr 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302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18436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34D4F93-1D99-4038-86A2-8B31D2D3D477}" type="slidenum">
              <a:rPr lang="en-US" smtClean="0">
                <a:latin typeface="Times New Roman" pitchFamily="18" charset="0"/>
              </a:rPr>
              <a:pPr/>
              <a:t>18</a:t>
            </a:fld>
            <a:endParaRPr lang="en-US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674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Resolution indirect measure of amount of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5B7DD-A5AC-48EA-8999-F2D41AC28D3E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941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65B7DD-A5AC-48EA-8999-F2D41AC28D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866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R-free 37.7 &gt;</a:t>
            </a:r>
            <a:r>
              <a:rPr lang="en-US" baseline="0" dirty="0"/>
              <a:t> 33.9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5B7DD-A5AC-48EA-8999-F2D41AC28D3E}" type="slidenum">
              <a:rPr lang="en-US" smtClean="0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4371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R-free 37.7 &gt;</a:t>
            </a:r>
            <a:r>
              <a:rPr lang="en-US" baseline="0" dirty="0"/>
              <a:t> 33.9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65B7DD-A5AC-48EA-8999-F2D41AC28D3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13463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sp>
        <p:nvSpPr>
          <p:cNvPr id="4506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9719EE4-2A00-4183-B1E5-6251963FA70C}" type="slidenum">
              <a:rPr lang="en-US" smtClean="0">
                <a:solidFill>
                  <a:prstClr val="black"/>
                </a:solidFill>
                <a:latin typeface="Times New Roman" pitchFamily="18" charset="0"/>
              </a:rPr>
              <a:pPr/>
              <a:t>31</a:t>
            </a:fld>
            <a:endParaRPr lang="en-US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9904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3abz Beta-glucosidase (14 residues added)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1D581-6969-4D27-9FEF-24E7B2F6FB06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8447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7 sigma improvement</a:t>
            </a:r>
          </a:p>
          <a:p>
            <a:r>
              <a:rPr lang="en-US" dirty="0"/>
              <a:t>Changes a30</a:t>
            </a:r>
            <a:r>
              <a:rPr lang="en-US" baseline="0" dirty="0"/>
              <a:t> A31 (</a:t>
            </a:r>
            <a:r>
              <a:rPr lang="en-US" baseline="0" dirty="0" err="1"/>
              <a:t>herceptin</a:t>
            </a:r>
            <a:r>
              <a:rPr lang="en-US" baseline="0" dirty="0"/>
              <a:t>) C602 C596 (HER2)</a:t>
            </a:r>
          </a:p>
          <a:p>
            <a:r>
              <a:rPr lang="en-US" baseline="0" dirty="0"/>
              <a:t>34</a:t>
            </a:r>
            <a:r>
              <a:rPr lang="en-US" baseline="30000" dirty="0"/>
              <a:t>th</a:t>
            </a:r>
            <a:r>
              <a:rPr lang="en-US" baseline="0" dirty="0"/>
              <a:t> %-</a:t>
            </a:r>
            <a:r>
              <a:rPr lang="en-US" baseline="0" dirty="0" err="1"/>
              <a:t>ile</a:t>
            </a:r>
            <a:r>
              <a:rPr lang="en-US" baseline="0" dirty="0"/>
              <a:t> to </a:t>
            </a:r>
          </a:p>
          <a:p>
            <a:r>
              <a:rPr lang="en-US" baseline="0" dirty="0"/>
              <a:t>1n8z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65B7DD-A5AC-48EA-8999-F2D41AC28D3E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429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10-12-2021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780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10-12-2021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216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10-12-2021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469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-27384"/>
            <a:ext cx="10972800" cy="1143000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10-12-2021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996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10-12-2021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095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10-12-2021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210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10-12-2021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048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10-12-2021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097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10-12-2021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3885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10-12-2021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448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6C07-7E76-46D3-B86B-6AF7C60E533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10-12-2021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096D49-DAE3-40DE-93E0-41688E0A5016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762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36C07-7E76-46D3-B86B-6AF7C60E533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10-12-2021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96D49-DAE3-40DE-93E0-41688E0A5016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273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en.wikipedia.org/wiki/File:Alpha-D-glucopyranose-2D-skeletal.png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png"/><Relationship Id="rId4" Type="http://schemas.openxmlformats.org/officeDocument/2006/relationships/hyperlink" Target="http://en.wikipedia.org/wiki/File:Beta-D-glucopyranose-2D-skeletal.png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tif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9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6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8.jpeg"/><Relationship Id="rId7" Type="http://schemas.openxmlformats.org/officeDocument/2006/relationships/image" Target="../media/image92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1.gif"/><Relationship Id="rId11" Type="http://schemas.openxmlformats.org/officeDocument/2006/relationships/image" Target="../media/image96.svg"/><Relationship Id="rId5" Type="http://schemas.openxmlformats.org/officeDocument/2006/relationships/image" Target="../media/image90.pn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gif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png"/><Relationship Id="rId4" Type="http://schemas.openxmlformats.org/officeDocument/2006/relationships/image" Target="../media/image1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83432" y="357167"/>
            <a:ext cx="10153128" cy="969959"/>
          </a:xfrm>
        </p:spPr>
        <p:txBody>
          <a:bodyPr>
            <a:noAutofit/>
          </a:bodyPr>
          <a:lstStyle/>
          <a:p>
            <a:r>
              <a:rPr lang="en-US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How good is my model?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919536" y="1196752"/>
            <a:ext cx="8424936" cy="1000132"/>
          </a:xfrm>
        </p:spPr>
        <p:txBody>
          <a:bodyPr>
            <a:noAutofit/>
          </a:bodyPr>
          <a:lstStyle/>
          <a:p>
            <a:r>
              <a:rPr lang="en-US" sz="2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onsolas" pitchFamily="49" charset="0"/>
              </a:rPr>
              <a:t>And can it be improved?</a:t>
            </a:r>
          </a:p>
        </p:txBody>
      </p:sp>
      <p:sp>
        <p:nvSpPr>
          <p:cNvPr id="5" name="Ondertitel 2"/>
          <p:cNvSpPr txBox="1">
            <a:spLocks/>
          </p:cNvSpPr>
          <p:nvPr/>
        </p:nvSpPr>
        <p:spPr>
          <a:xfrm>
            <a:off x="2560389" y="5445224"/>
            <a:ext cx="7215238" cy="1002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Robbie P. Joosten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17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Netherlands Cancer Institute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CCP4-DLS school 2021</a:t>
            </a:r>
            <a:endParaRPr lang="en-US" sz="1700" dirty="0">
              <a:solidFill>
                <a:schemeClr val="bg1"/>
              </a:solidFill>
              <a:latin typeface="Consolas" pitchFamily="49" charset="0"/>
            </a:endParaRPr>
          </a:p>
          <a:p>
            <a:pPr algn="ctr">
              <a:spcBef>
                <a:spcPct val="20000"/>
              </a:spcBef>
              <a:defRPr/>
            </a:pPr>
            <a:endParaRPr lang="en-US" sz="1700" dirty="0">
              <a:solidFill>
                <a:schemeClr val="bg1"/>
              </a:solidFill>
              <a:latin typeface="Consolas" pitchFamily="49" charset="0"/>
            </a:endParaRPr>
          </a:p>
          <a:p>
            <a:pPr algn="ctr">
              <a:spcBef>
                <a:spcPct val="20000"/>
              </a:spcBef>
              <a:defRPr/>
            </a:pPr>
            <a:endParaRPr lang="en-US" sz="1700" dirty="0">
              <a:solidFill>
                <a:schemeClr val="bg1"/>
              </a:solidFill>
              <a:latin typeface="Consolas" pitchFamily="49" charset="0"/>
            </a:endParaRPr>
          </a:p>
          <a:p>
            <a:pPr algn="ctr">
              <a:spcBef>
                <a:spcPct val="20000"/>
              </a:spcBef>
              <a:defRPr/>
            </a:pPr>
            <a:endParaRPr lang="en-US" sz="1700" dirty="0">
              <a:solidFill>
                <a:schemeClr val="bg1"/>
              </a:solidFill>
              <a:latin typeface="Consolas" pitchFamily="49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191" y="1931400"/>
            <a:ext cx="7635626" cy="3029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9828" y="4148778"/>
            <a:ext cx="1286518" cy="70034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Lemmus\AppData\Local\Temp\Rar$DR07.535\KM\Fig5.pn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44240" y="2276872"/>
            <a:ext cx="5703698" cy="4104456"/>
          </a:xfrm>
          <a:prstGeom prst="rect">
            <a:avLst/>
          </a:prstGeom>
          <a:solidFill>
            <a:srgbClr val="FFFFFF"/>
          </a:solidFill>
          <a:ln w="25400">
            <a:noFill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109" y="0"/>
            <a:ext cx="10972800" cy="1143000"/>
          </a:xfrm>
        </p:spPr>
        <p:txBody>
          <a:bodyPr>
            <a:noAutofit/>
          </a:bodyPr>
          <a:lstStyle/>
          <a:p>
            <a:r>
              <a:rPr lang="en-GB" altLang="nl-NL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Bumps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24329" y="1340769"/>
            <a:ext cx="8372653" cy="5069159"/>
          </a:xfrm>
        </p:spPr>
        <p:txBody>
          <a:bodyPr>
            <a:normAutofit/>
          </a:bodyPr>
          <a:lstStyle/>
          <a:p>
            <a:pPr marL="265113" indent="-265113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Two atoms cannot occupy the same space</a:t>
            </a:r>
          </a:p>
          <a:p>
            <a:pPr marL="265113" indent="-265113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Average PDB file &gt; 100 bumps</a:t>
            </a:r>
          </a:p>
          <a:p>
            <a:pPr marL="265113" indent="-265113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Bumps vary in severity</a:t>
            </a:r>
          </a:p>
          <a:p>
            <a:pPr marL="549276" lvl="1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Mild bumps can be fixed by refinement</a:t>
            </a:r>
          </a:p>
          <a:p>
            <a:pPr marL="542925" lvl="1" indent="-258763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Severe bumps typically require rebuilding</a:t>
            </a:r>
          </a:p>
          <a:p>
            <a:pPr marL="265113" indent="-265113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Don’t forget about symmetry 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959377" y="4273723"/>
            <a:ext cx="8318284" cy="1139595"/>
            <a:chOff x="251520" y="2564904"/>
            <a:chExt cx="8318284" cy="1139595"/>
          </a:xfrm>
        </p:grpSpPr>
        <p:grpSp>
          <p:nvGrpSpPr>
            <p:cNvPr id="6" name="Group 5"/>
            <p:cNvGrpSpPr/>
            <p:nvPr/>
          </p:nvGrpSpPr>
          <p:grpSpPr>
            <a:xfrm>
              <a:off x="643459" y="2564904"/>
              <a:ext cx="1264245" cy="648072"/>
              <a:chOff x="1259632" y="1484784"/>
              <a:chExt cx="1264245" cy="648072"/>
            </a:xfrm>
          </p:grpSpPr>
          <p:sp>
            <p:nvSpPr>
              <p:cNvPr id="9" name="Oval 8"/>
              <p:cNvSpPr/>
              <p:nvPr/>
            </p:nvSpPr>
            <p:spPr>
              <a:xfrm>
                <a:off x="1259632" y="1484784"/>
                <a:ext cx="648072" cy="648072"/>
              </a:xfrm>
              <a:prstGeom prst="ellipse">
                <a:avLst/>
              </a:prstGeom>
              <a:solidFill>
                <a:srgbClr val="E30B5C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GB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1875805" y="1484784"/>
                <a:ext cx="648072" cy="648072"/>
              </a:xfrm>
              <a:prstGeom prst="ellipse">
                <a:avLst/>
              </a:prstGeom>
              <a:solidFill>
                <a:srgbClr val="50C878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GB" kern="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3758580" y="2564904"/>
              <a:ext cx="1152128" cy="648072"/>
              <a:chOff x="1403648" y="1484784"/>
              <a:chExt cx="1152128" cy="648072"/>
            </a:xfrm>
          </p:grpSpPr>
          <p:sp>
            <p:nvSpPr>
              <p:cNvPr id="12" name="Oval 11"/>
              <p:cNvSpPr/>
              <p:nvPr/>
            </p:nvSpPr>
            <p:spPr>
              <a:xfrm>
                <a:off x="1403648" y="1484784"/>
                <a:ext cx="648072" cy="648072"/>
              </a:xfrm>
              <a:prstGeom prst="ellipse">
                <a:avLst/>
              </a:prstGeom>
              <a:solidFill>
                <a:srgbClr val="E30B5C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GB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1907704" y="1484784"/>
                <a:ext cx="648072" cy="648072"/>
              </a:xfrm>
              <a:prstGeom prst="ellipse">
                <a:avLst/>
              </a:prstGeom>
              <a:solidFill>
                <a:srgbClr val="50C878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GB" kern="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7164288" y="2564904"/>
              <a:ext cx="864096" cy="648072"/>
              <a:chOff x="6948264" y="1484784"/>
              <a:chExt cx="864096" cy="648072"/>
            </a:xfrm>
          </p:grpSpPr>
          <p:sp>
            <p:nvSpPr>
              <p:cNvPr id="15" name="Oval 14"/>
              <p:cNvSpPr/>
              <p:nvPr/>
            </p:nvSpPr>
            <p:spPr>
              <a:xfrm>
                <a:off x="6948264" y="1484784"/>
                <a:ext cx="648072" cy="648072"/>
              </a:xfrm>
              <a:prstGeom prst="ellipse">
                <a:avLst/>
              </a:prstGeom>
              <a:solidFill>
                <a:srgbClr val="E30B5C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GB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7164288" y="1484784"/>
                <a:ext cx="648072" cy="648072"/>
              </a:xfrm>
              <a:prstGeom prst="ellipse">
                <a:avLst/>
              </a:prstGeom>
              <a:solidFill>
                <a:srgbClr val="50C878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GB" kern="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251520" y="3319778"/>
              <a:ext cx="8318284" cy="3847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sz="1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 Normal contact	                               Mild bump                                      Severe bump</a:t>
              </a:r>
              <a:endParaRPr lang="en-US" sz="1900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6000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altLang="nl-NL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Hydrogen bonds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29740" y="1340769"/>
            <a:ext cx="7870516" cy="5184575"/>
          </a:xfrm>
        </p:spPr>
        <p:txBody>
          <a:bodyPr>
            <a:noAutofit/>
          </a:bodyPr>
          <a:lstStyle/>
          <a:p>
            <a:pPr marL="355600" indent="-355600">
              <a:defRPr/>
            </a:pPr>
            <a:r>
              <a:rPr lang="en-GB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Asn</a:t>
            </a: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GB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Gln</a:t>
            </a: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and His flips</a:t>
            </a:r>
          </a:p>
          <a:p>
            <a:pPr marL="639763" lvl="1" indent="-277813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Detected by WHAT_CHECK, </a:t>
            </a:r>
            <a:r>
              <a:rPr lang="en-GB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MolProbity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&amp; COOT</a:t>
            </a:r>
          </a:p>
          <a:p>
            <a:pPr marL="639763" lvl="1" indent="-277813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Also use common sense</a:t>
            </a:r>
          </a:p>
          <a:p>
            <a:pPr marL="355600" indent="-355600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Buried unsatisfied H-bond donors and acceptors mark (subtle) errors</a:t>
            </a:r>
          </a:p>
          <a:p>
            <a:pPr marL="625475" lvl="1" indent="-266700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Use environment distances in COOT</a:t>
            </a:r>
          </a:p>
          <a:p>
            <a:pPr marL="355600" indent="-355600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Waters should also make H-bonds</a:t>
            </a:r>
          </a:p>
          <a:p>
            <a:pPr marL="628650" lvl="1" indent="-266700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3b3q has &gt; 250 waters without H-bonds</a:t>
            </a:r>
          </a:p>
        </p:txBody>
      </p:sp>
      <p:grpSp>
        <p:nvGrpSpPr>
          <p:cNvPr id="3" name="Group 2"/>
          <p:cNvGrpSpPr>
            <a:grpSpLocks noChangeAspect="1"/>
          </p:cNvGrpSpPr>
          <p:nvPr/>
        </p:nvGrpSpPr>
        <p:grpSpPr>
          <a:xfrm>
            <a:off x="8742105" y="1333167"/>
            <a:ext cx="2920155" cy="5159455"/>
            <a:chOff x="5754309" y="1195323"/>
            <a:chExt cx="3217554" cy="5847888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5754310" y="1195323"/>
              <a:ext cx="3217553" cy="292394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2" b="-634"/>
            <a:stretch/>
          </p:blipFill>
          <p:spPr bwMode="auto">
            <a:xfrm>
              <a:off x="5754309" y="4119267"/>
              <a:ext cx="3217553" cy="292394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4013052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>
            <a:noAutofit/>
          </a:bodyPr>
          <a:lstStyle/>
          <a:p>
            <a:r>
              <a:rPr lang="en-GB" altLang="nl-NL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Metal ions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17253" y="1143000"/>
            <a:ext cx="9251155" cy="5256584"/>
          </a:xfrm>
        </p:spPr>
        <p:txBody>
          <a:bodyPr>
            <a:noAutofit/>
          </a:bodyPr>
          <a:lstStyle/>
          <a:p>
            <a:pPr marL="355600" indent="-355600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Light metal ions are easily overlooked</a:t>
            </a:r>
          </a:p>
          <a:p>
            <a:pPr marL="755650" lvl="1" indent="-355600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Water, Na+, and Mg++ have same number of electrons</a:t>
            </a:r>
          </a:p>
          <a:p>
            <a:pPr marL="355600" indent="-355600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Detect and validate with COOT, </a:t>
            </a:r>
            <a:r>
              <a:rPr lang="en-GB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Phenix</a:t>
            </a: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GB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CheckMyMetal</a:t>
            </a:r>
            <a:endParaRPr lang="en-GB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55650" lvl="1" indent="-355600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All use the Bond Valence method</a:t>
            </a:r>
          </a:p>
          <a:p>
            <a:pPr marL="755650" lvl="1" indent="-355600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Depends on coordination distances</a:t>
            </a:r>
          </a:p>
          <a:p>
            <a:pPr marL="755650" lvl="1" indent="-355600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Very different results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2269165"/>
            <a:ext cx="3675409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9725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>
            <a:noAutofit/>
          </a:bodyPr>
          <a:lstStyle/>
          <a:p>
            <a:r>
              <a:rPr lang="en-GB" altLang="nl-NL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Metal ion validation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17253" y="1143000"/>
            <a:ext cx="9251155" cy="5256584"/>
          </a:xfrm>
        </p:spPr>
        <p:txBody>
          <a:bodyPr>
            <a:noAutofit/>
          </a:bodyPr>
          <a:lstStyle/>
          <a:p>
            <a:pPr marL="355600" indent="-355600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Use anomalous maps</a:t>
            </a:r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55600" indent="-355600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Use wavelength scan from synchrotron</a:t>
            </a:r>
          </a:p>
          <a:p>
            <a:pPr marL="355600" indent="-355600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Keep your crystallisation conditions in mind</a:t>
            </a:r>
          </a:p>
          <a:p>
            <a:pPr marL="355600" indent="-355600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Check site geometry with in </a:t>
            </a:r>
            <a:r>
              <a:rPr lang="en-GB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MetalPDB</a:t>
            </a:r>
            <a:endParaRPr lang="en-GB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55600" indent="-355600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If it is really important, do more experiments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255E66-653B-4423-A903-3FF373719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6949" y="5385422"/>
            <a:ext cx="2476190" cy="10158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D00C28-11DF-406C-BB0F-E20561AAE5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830" y="5385422"/>
            <a:ext cx="3466667" cy="101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726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1184" y="1308666"/>
            <a:ext cx="4411216" cy="51186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76120" y="1308666"/>
            <a:ext cx="4414132" cy="5124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>
            <a:noAutofit/>
          </a:bodyPr>
          <a:lstStyle/>
          <a:p>
            <a:r>
              <a:rPr lang="en-GB" altLang="nl-NL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Metal ions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29740" y="1340768"/>
            <a:ext cx="6070316" cy="5256584"/>
          </a:xfrm>
        </p:spPr>
        <p:txBody>
          <a:bodyPr>
            <a:normAutofit/>
          </a:bodyPr>
          <a:lstStyle/>
          <a:p>
            <a:pPr marL="355600" indent="-355600">
              <a:defRPr/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Na, Mg, K, Ca prefer being coordinated by oxygen atoms</a:t>
            </a:r>
          </a:p>
          <a:p>
            <a:pPr marL="639763" lvl="1" indent="-355600">
              <a:defRPr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Flip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Asn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or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Gln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side chains if needed</a:t>
            </a:r>
          </a:p>
          <a:p>
            <a:pPr marL="355600" indent="-355600">
              <a:defRPr/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Carbons usually do not coordinate metals</a:t>
            </a:r>
            <a:endParaRPr lang="en-GB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39763" lvl="1" indent="-355600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Flip His side chains if needed</a:t>
            </a:r>
          </a:p>
          <a:p>
            <a:pPr marL="639763" lvl="1" indent="-355600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Cyanide and carbon-monoxide are exceptions</a:t>
            </a:r>
          </a:p>
          <a:p>
            <a:pPr marL="284163" lvl="1" indent="0">
              <a:buNone/>
              <a:defRPr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32868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Alpha-D-glucopyranose-2D-skeletal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264" y="1375156"/>
            <a:ext cx="3230465" cy="2200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392" y="12292"/>
            <a:ext cx="10972800" cy="1143000"/>
          </a:xfrm>
        </p:spPr>
        <p:txBody>
          <a:bodyPr>
            <a:noAutofit/>
          </a:bodyPr>
          <a:lstStyle/>
          <a:p>
            <a:r>
              <a:rPr lang="en-GB" altLang="nl-NL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Sugars are complicated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25186" y="1340768"/>
            <a:ext cx="7515030" cy="5328592"/>
          </a:xfrm>
        </p:spPr>
        <p:txBody>
          <a:bodyPr>
            <a:noAutofit/>
          </a:bodyPr>
          <a:lstStyle/>
          <a:p>
            <a:pPr marL="355600" indent="-355600">
              <a:defRPr/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Small differences matter for biology/biochemistry </a:t>
            </a:r>
          </a:p>
          <a:p>
            <a:pPr marL="355600" indent="-355600">
              <a:defRPr/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Maps are often difficult to interpret</a:t>
            </a:r>
          </a:p>
          <a:p>
            <a:pPr marL="355600" indent="-355600">
              <a:defRPr/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Coordinates and residue name must match sugar identity</a:t>
            </a:r>
          </a:p>
          <a:p>
            <a:pPr marL="639763" lvl="1" indent="-355600">
              <a:defRPr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 your refinement will go wrong</a:t>
            </a:r>
          </a:p>
          <a:p>
            <a:pPr marL="355600" indent="-355600">
              <a:defRPr/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Bonds between sugars are common</a:t>
            </a:r>
          </a:p>
          <a:p>
            <a:pPr marL="639763" lvl="1" indent="-355600">
              <a:defRPr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Mostly from C1 to an oxygen (O1 is lost)</a:t>
            </a:r>
          </a:p>
          <a:p>
            <a:pPr marL="639763" lvl="1" indent="-355600">
              <a:defRPr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Original position of the O1 describes the linkage type (</a:t>
            </a:r>
            <a:r>
              <a:rPr lang="el-G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α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or </a:t>
            </a:r>
            <a:r>
              <a:rPr lang="el-G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β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</p:txBody>
      </p:sp>
      <p:pic>
        <p:nvPicPr>
          <p:cNvPr id="10" name="Picture 4" descr="Beta-D-glucopyranose-2D-skeletal.pn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5746" y="4005064"/>
            <a:ext cx="3297395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430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64542" y="0"/>
            <a:ext cx="10972800" cy="1143000"/>
          </a:xfrm>
        </p:spPr>
        <p:txBody>
          <a:bodyPr>
            <a:noAutofit/>
          </a:bodyPr>
          <a:lstStyle/>
          <a:p>
            <a:r>
              <a:rPr lang="en-GB" altLang="nl-NL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Sugar validation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17253" y="1340769"/>
            <a:ext cx="11267379" cy="506915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PDB-care validates nomenclature and connectivity based on atom coordinates and biological pathway</a:t>
            </a:r>
          </a:p>
          <a:p>
            <a:pPr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Privateer checks conformations</a:t>
            </a:r>
          </a:p>
        </p:txBody>
      </p:sp>
      <p:pic>
        <p:nvPicPr>
          <p:cNvPr id="8" name="Picture 2" descr="C:\Users\Lemmus\Desktop\image1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1644" y="2852936"/>
            <a:ext cx="6408712" cy="3738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80562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>
            <a:noAutofit/>
          </a:bodyPr>
          <a:lstStyle/>
          <a:p>
            <a:r>
              <a:rPr lang="en-GB" altLang="nl-NL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Ligands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51384" y="1137943"/>
            <a:ext cx="7005556" cy="5256584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Building and validation steps:</a:t>
            </a:r>
          </a:p>
          <a:p>
            <a:pPr marL="447675" indent="-447675">
              <a:buFont typeface="+mj-lt"/>
              <a:buAutoNum type="arabicPeriod"/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Is something there?</a:t>
            </a:r>
          </a:p>
          <a:p>
            <a:pPr marL="628650" lvl="1" indent="-266700">
              <a:tabLst>
                <a:tab pos="714375" algn="l"/>
              </a:tabLst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Check the (difference) density</a:t>
            </a:r>
          </a:p>
          <a:p>
            <a:pPr marL="447675" indent="-447675">
              <a:buFont typeface="+mj-lt"/>
              <a:buAutoNum type="arabicPeriod"/>
              <a:tabLst>
                <a:tab pos="714375" algn="l"/>
              </a:tabLst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Is it my ligand?</a:t>
            </a:r>
          </a:p>
          <a:p>
            <a:pPr lvl="1">
              <a:tabLst>
                <a:tab pos="714375" algn="l"/>
              </a:tabLst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Check contacts</a:t>
            </a:r>
          </a:p>
          <a:p>
            <a:pPr lvl="1">
              <a:tabLst>
                <a:tab pos="714375" algn="l"/>
              </a:tabLst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Remember crystallisation conditions</a:t>
            </a:r>
          </a:p>
          <a:p>
            <a:pPr lvl="1">
              <a:tabLst>
                <a:tab pos="714375" algn="l"/>
              </a:tabLst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Check the density in detail</a:t>
            </a:r>
          </a:p>
          <a:p>
            <a:pPr marL="447675" indent="-447675">
              <a:buFont typeface="+mj-lt"/>
              <a:buAutoNum type="arabicPeriod"/>
              <a:tabLst>
                <a:tab pos="714375" algn="l"/>
              </a:tabLst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Is the geometry sensible?</a:t>
            </a:r>
          </a:p>
          <a:p>
            <a:pPr marL="628650" lvl="1" indent="-266700"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Check against restraints</a:t>
            </a:r>
          </a:p>
          <a:p>
            <a:pPr marL="628650" lvl="1" indent="-266700"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Check against small molecules</a:t>
            </a:r>
          </a:p>
          <a:p>
            <a:pPr marL="628650" lvl="1" indent="-266700">
              <a:defRPr/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Check the restraints themselves</a:t>
            </a:r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Afbeelding 3" descr="1lee_besttls23.png"/>
          <p:cNvPicPr>
            <a:picLocks noChangeAspect="1"/>
          </p:cNvPicPr>
          <p:nvPr/>
        </p:nvPicPr>
        <p:blipFill>
          <a:blip r:embed="rId2" cstate="print">
            <a:lum bright="46000" contrast="6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00" y="1417638"/>
            <a:ext cx="3509814" cy="4892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94562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kstvak 13"/>
          <p:cNvSpPr txBox="1"/>
          <p:nvPr/>
        </p:nvSpPr>
        <p:spPr>
          <a:xfrm>
            <a:off x="1055440" y="1536174"/>
            <a:ext cx="10081120" cy="3785652"/>
          </a:xfrm>
          <a:prstGeom prst="rect">
            <a:avLst/>
          </a:prstGeom>
          <a:solidFill>
            <a:schemeClr val="bg1"/>
          </a:solidFill>
          <a:ln w="50800"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8000" b="1" spc="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Validation is a lot of work, but it helps you make better models</a:t>
            </a:r>
          </a:p>
        </p:txBody>
      </p:sp>
    </p:spTree>
    <p:extLst>
      <p:ext uri="{BB962C8B-B14F-4D97-AF65-F5344CB8AC3E}">
        <p14:creationId xmlns:p14="http://schemas.microsoft.com/office/powerpoint/2010/main" val="3378419205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-3629"/>
            <a:ext cx="10972800" cy="1143000"/>
          </a:xfrm>
        </p:spPr>
        <p:txBody>
          <a:bodyPr>
            <a:noAutofit/>
          </a:bodyPr>
          <a:lstStyle/>
          <a:p>
            <a:r>
              <a:rPr lang="en-US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Model </a:t>
            </a:r>
            <a:r>
              <a:rPr lang="en-US" sz="4800" b="1" spc="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optimisation</a:t>
            </a:r>
            <a:r>
              <a:rPr lang="en-US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30604" y="1456186"/>
            <a:ext cx="10317924" cy="5285182"/>
          </a:xfrm>
        </p:spPr>
        <p:txBody>
          <a:bodyPr>
            <a:normAutofit fontScale="92500" lnSpcReduction="20000"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Refinement settings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Restraints and weights (geometry, B-factors, homology, jelly body)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Solvent model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High resolution cut-off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Special cases (NCS, twinning, occupancies)</a:t>
            </a:r>
          </a:p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Number of model parameters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B-factor model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Number of TLS models </a:t>
            </a:r>
          </a:p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Structure model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Main chain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Side chains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Hetero compounds</a:t>
            </a:r>
          </a:p>
        </p:txBody>
      </p:sp>
      <p:sp>
        <p:nvSpPr>
          <p:cNvPr id="8" name="Tekstvak 8"/>
          <p:cNvSpPr txBox="1"/>
          <p:nvPr/>
        </p:nvSpPr>
        <p:spPr>
          <a:xfrm>
            <a:off x="5807968" y="4293096"/>
            <a:ext cx="5472608" cy="156966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Automation speeds up </a:t>
            </a:r>
            <a:r>
              <a:rPr lang="en-US" sz="48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optimisation</a:t>
            </a:r>
            <a:endParaRPr lang="en-US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403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7666" y="0"/>
            <a:ext cx="10972800" cy="1143000"/>
          </a:xfrm>
        </p:spPr>
        <p:txBody>
          <a:bodyPr>
            <a:noAutofit/>
          </a:bodyPr>
          <a:lstStyle/>
          <a:p>
            <a:r>
              <a:rPr lang="en-US" sz="48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want to know...</a:t>
            </a: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17253" y="1417638"/>
            <a:ext cx="8250865" cy="384502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What are a protein’s function and mechanism?</a:t>
            </a:r>
          </a:p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How can we manipulate them?</a:t>
            </a:r>
          </a:p>
        </p:txBody>
      </p:sp>
      <p:pic>
        <p:nvPicPr>
          <p:cNvPr id="6" name="Picture 11" descr="The structure of ATX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687876" y="1992842"/>
            <a:ext cx="4712380" cy="4630694"/>
          </a:xfrm>
          <a:prstGeom prst="rect">
            <a:avLst/>
          </a:prstGeom>
          <a:solidFill>
            <a:srgbClr val="FFFFFF"/>
          </a:solidFill>
          <a:ln w="25400">
            <a:noFill/>
          </a:ln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5440" y="2560638"/>
            <a:ext cx="9861369" cy="3964706"/>
          </a:xfrm>
          <a:prstGeom prst="rect">
            <a:avLst/>
          </a:prstGeom>
          <a:solidFill>
            <a:srgbClr val="FFFFFF"/>
          </a:solidFill>
          <a:ln w="25400">
            <a:noFill/>
            <a:miter lim="800000"/>
            <a:headEnd/>
            <a:tailEnd/>
          </a:ln>
        </p:spPr>
      </p:pic>
      <p:sp>
        <p:nvSpPr>
          <p:cNvPr id="9" name="Tekstvak 8"/>
          <p:cNvSpPr txBox="1"/>
          <p:nvPr/>
        </p:nvSpPr>
        <p:spPr>
          <a:xfrm>
            <a:off x="1587743" y="3429000"/>
            <a:ext cx="8796762" cy="1323439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need the best possible model to answer these questions</a:t>
            </a:r>
          </a:p>
        </p:txBody>
      </p:sp>
    </p:spTree>
    <p:extLst>
      <p:ext uri="{BB962C8B-B14F-4D97-AF65-F5344CB8AC3E}">
        <p14:creationId xmlns:p14="http://schemas.microsoft.com/office/powerpoint/2010/main" val="286051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el 1"/>
          <p:cNvSpPr>
            <a:spLocks noGrp="1"/>
          </p:cNvSpPr>
          <p:nvPr>
            <p:ph type="title"/>
          </p:nvPr>
        </p:nvSpPr>
        <p:spPr>
          <a:xfrm>
            <a:off x="601619" y="1004"/>
            <a:ext cx="10972800" cy="1143000"/>
          </a:xfrm>
        </p:spPr>
        <p:txBody>
          <a:bodyPr>
            <a:noAutofit/>
          </a:bodyPr>
          <a:lstStyle/>
          <a:p>
            <a:r>
              <a:rPr lang="en-US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PDB-REDO</a:t>
            </a: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79376" y="1097374"/>
            <a:ext cx="8064896" cy="5499978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Pipeline for X-ray &amp; electron crystallography</a:t>
            </a:r>
          </a:p>
          <a:p>
            <a:pPr marL="722313" lvl="1" indent="-360363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Fully automated expert system</a:t>
            </a:r>
          </a:p>
          <a:p>
            <a:pPr marL="722313" lvl="1" indent="-360363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Refines, rebuilds, and validates your model</a:t>
            </a:r>
          </a:p>
          <a:p>
            <a:pPr marL="0" indent="0">
              <a:buNone/>
            </a:pP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Well-tested and high-throughput</a:t>
            </a:r>
          </a:p>
          <a:p>
            <a:pPr marL="722313" lvl="1" indent="-360363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Run on the entire PDB </a:t>
            </a:r>
          </a:p>
          <a:p>
            <a:pPr marL="722313" lvl="1" indent="-360363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Databank with weekly updates (pdb-redo.eu)</a:t>
            </a:r>
          </a:p>
          <a:p>
            <a:pPr marL="361950" lvl="1" indent="0">
              <a:buNone/>
            </a:pP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22263" indent="-360363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Available as webserver &amp; installable software </a:t>
            </a:r>
          </a:p>
          <a:p>
            <a:pPr lvl="1" indent="-381000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&gt;1900 active users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10147484" y="1592796"/>
            <a:ext cx="0" cy="4563874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8681944" y="1052736"/>
            <a:ext cx="3005970" cy="1080120"/>
            <a:chOff x="8490632" y="58159"/>
            <a:chExt cx="3005970" cy="1080120"/>
          </a:xfrm>
        </p:grpSpPr>
        <p:sp>
          <p:nvSpPr>
            <p:cNvPr id="5" name="Flowchart: Multidocument 4"/>
            <p:cNvSpPr/>
            <p:nvPr/>
          </p:nvSpPr>
          <p:spPr>
            <a:xfrm>
              <a:off x="8490632" y="58159"/>
              <a:ext cx="3005970" cy="1080120"/>
            </a:xfrm>
            <a:prstGeom prst="flowChartMultidocumen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612380" y="198695"/>
              <a:ext cx="22442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400" b="1" dirty="0">
                  <a:solidFill>
                    <a:prstClr val="white"/>
                  </a:solidFill>
                </a:rPr>
                <a:t>Model, X-ray data, sequence</a:t>
              </a:r>
              <a:endParaRPr lang="en-US" sz="2000" b="1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8687353" y="5517232"/>
            <a:ext cx="3024335" cy="1080120"/>
            <a:chOff x="5868144" y="212538"/>
            <a:chExt cx="2592288" cy="1080120"/>
          </a:xfrm>
        </p:grpSpPr>
        <p:sp>
          <p:nvSpPr>
            <p:cNvPr id="11" name="Flowchart: Multidocument 10"/>
            <p:cNvSpPr/>
            <p:nvPr/>
          </p:nvSpPr>
          <p:spPr>
            <a:xfrm>
              <a:off x="5868144" y="212538"/>
              <a:ext cx="2592288" cy="1080120"/>
            </a:xfrm>
            <a:prstGeom prst="flowChartMultidocumen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888819" y="356553"/>
              <a:ext cx="2201286" cy="83099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400" b="1" dirty="0">
                  <a:solidFill>
                    <a:prstClr val="white"/>
                  </a:solidFill>
                </a:rPr>
                <a:t>PDB-REDO model and data </a:t>
              </a:r>
              <a:endParaRPr lang="en-US" sz="2000" b="1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8672761" y="2860169"/>
            <a:ext cx="3024335" cy="523220"/>
            <a:chOff x="5868144" y="3158886"/>
            <a:chExt cx="2520280" cy="523220"/>
          </a:xfrm>
        </p:grpSpPr>
        <p:sp>
          <p:nvSpPr>
            <p:cNvPr id="15" name="Flowchart: Process 14"/>
            <p:cNvSpPr/>
            <p:nvPr/>
          </p:nvSpPr>
          <p:spPr>
            <a:xfrm>
              <a:off x="5868144" y="3158886"/>
              <a:ext cx="2520280" cy="523220"/>
            </a:xfrm>
            <a:prstGeom prst="flowChartProcess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881083" y="3158936"/>
              <a:ext cx="2499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400" b="1" dirty="0">
                  <a:solidFill>
                    <a:prstClr val="white"/>
                  </a:solidFill>
                </a:rPr>
                <a:t>REFMAC refinement</a:t>
              </a:r>
              <a:endParaRPr lang="en-US" sz="2000" b="1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8681945" y="4869160"/>
            <a:ext cx="3029744" cy="523220"/>
            <a:chOff x="5867292" y="3158886"/>
            <a:chExt cx="2521132" cy="523220"/>
          </a:xfrm>
        </p:grpSpPr>
        <p:sp>
          <p:nvSpPr>
            <p:cNvPr id="25" name="Flowchart: Process 24"/>
            <p:cNvSpPr/>
            <p:nvPr/>
          </p:nvSpPr>
          <p:spPr>
            <a:xfrm>
              <a:off x="5868144" y="3158886"/>
              <a:ext cx="2520280" cy="523220"/>
            </a:xfrm>
            <a:prstGeom prst="flowChartProcess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867292" y="3158936"/>
              <a:ext cx="250134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400" b="1" dirty="0">
                  <a:solidFill>
                    <a:prstClr val="white"/>
                  </a:solidFill>
                </a:rPr>
                <a:t>Model validation</a:t>
              </a:r>
              <a:endParaRPr lang="en-US" sz="2000" b="1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8672761" y="3535789"/>
            <a:ext cx="3039863" cy="523220"/>
            <a:chOff x="5868144" y="3158886"/>
            <a:chExt cx="2520280" cy="523220"/>
          </a:xfrm>
        </p:grpSpPr>
        <p:sp>
          <p:nvSpPr>
            <p:cNvPr id="38" name="Flowchart: Process 37"/>
            <p:cNvSpPr/>
            <p:nvPr/>
          </p:nvSpPr>
          <p:spPr>
            <a:xfrm>
              <a:off x="5868144" y="3158886"/>
              <a:ext cx="2520280" cy="523220"/>
            </a:xfrm>
            <a:prstGeom prst="flowChartProcess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164399" y="3158936"/>
              <a:ext cx="20162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400" b="1" dirty="0">
                  <a:solidFill>
                    <a:prstClr val="white"/>
                  </a:solidFill>
                </a:rPr>
                <a:t>Rebuilding</a:t>
              </a:r>
              <a:endParaRPr lang="en-US" sz="2000" b="1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8672761" y="4221088"/>
            <a:ext cx="3024335" cy="523220"/>
            <a:chOff x="5868144" y="3158886"/>
            <a:chExt cx="2520280" cy="523220"/>
          </a:xfrm>
        </p:grpSpPr>
        <p:sp>
          <p:nvSpPr>
            <p:cNvPr id="44" name="Flowchart: Process 43"/>
            <p:cNvSpPr/>
            <p:nvPr/>
          </p:nvSpPr>
          <p:spPr>
            <a:xfrm>
              <a:off x="5868144" y="3158886"/>
              <a:ext cx="2520280" cy="523220"/>
            </a:xfrm>
            <a:prstGeom prst="flowChartProcess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5881083" y="3158936"/>
              <a:ext cx="2499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2400" b="1" dirty="0">
                  <a:solidFill>
                    <a:prstClr val="white"/>
                  </a:solidFill>
                </a:rPr>
                <a:t>REFMAC refinement</a:t>
              </a:r>
              <a:endParaRPr lang="en-US" sz="2000" b="1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8676064" y="2204864"/>
            <a:ext cx="3024335" cy="523220"/>
            <a:chOff x="5868144" y="3158886"/>
            <a:chExt cx="2520280" cy="523220"/>
          </a:xfrm>
        </p:grpSpPr>
        <p:sp>
          <p:nvSpPr>
            <p:cNvPr id="53" name="Flowchart: Process 52"/>
            <p:cNvSpPr/>
            <p:nvPr/>
          </p:nvSpPr>
          <p:spPr>
            <a:xfrm>
              <a:off x="5868144" y="3158886"/>
              <a:ext cx="2520280" cy="523220"/>
            </a:xfrm>
            <a:prstGeom prst="flowChartProcess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5881083" y="3158936"/>
              <a:ext cx="24996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2400" b="1" dirty="0">
                  <a:solidFill>
                    <a:prstClr val="white"/>
                  </a:solidFill>
                </a:rPr>
                <a:t>Parametrisation</a:t>
              </a:r>
              <a:endParaRPr lang="en-GB" sz="2000" b="1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62235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68986" y="1052736"/>
            <a:ext cx="11531670" cy="5400600"/>
          </a:xfrm>
        </p:spPr>
        <p:txBody>
          <a:bodyPr>
            <a:noAutofit/>
          </a:bodyPr>
          <a:lstStyle/>
          <a:p>
            <a:pPr marL="265113" indent="-265113"/>
            <a:r>
              <a:rPr lang="en-GB" altLang="nl-NL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NCS and twinning treated automatically</a:t>
            </a:r>
          </a:p>
          <a:p>
            <a:pPr marL="539750" lvl="1" indent="-273050"/>
            <a:r>
              <a:rPr lang="en-GB" altLang="nl-N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Warns for space group errors</a:t>
            </a:r>
          </a:p>
          <a:p>
            <a:pPr marL="265113" indent="-265113"/>
            <a:r>
              <a:rPr lang="en-GB" altLang="nl-NL" sz="3000" dirty="0">
                <a:solidFill>
                  <a:prstClr val="black">
                    <a:lumMod val="75000"/>
                    <a:lumOff val="25000"/>
                  </a:prstClr>
                </a:solidFill>
              </a:rPr>
              <a:t>Establish high resolution cut-off through paired refinement</a:t>
            </a:r>
            <a:endParaRPr lang="en-GB" altLang="nl-NL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65113" indent="-265113"/>
            <a:r>
              <a:rPr lang="en-GB" altLang="nl-NL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B-factor model selection:</a:t>
            </a:r>
          </a:p>
          <a:p>
            <a:pPr marL="542925" lvl="1" indent="-271463"/>
            <a:r>
              <a:rPr lang="en-GB" altLang="nl-N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Refine alternative models and select best one</a:t>
            </a:r>
          </a:p>
          <a:p>
            <a:pPr marL="719138" lvl="2" indent="-179388"/>
            <a:r>
              <a:rPr lang="en-GB" altLang="nl-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Isotropic, anisotropic, or flat B-factors</a:t>
            </a:r>
          </a:p>
          <a:p>
            <a:pPr marL="719138" lvl="2" indent="-179388"/>
            <a:r>
              <a:rPr lang="en-GB" altLang="nl-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One TLS group per chains, user-provided model, or no TLS</a:t>
            </a:r>
            <a:r>
              <a:rPr lang="en-GB" altLang="nl-NL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GB" altLang="nl-NL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65113" indent="-265113"/>
            <a:r>
              <a:rPr lang="en-GB" altLang="nl-NL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Grid searches:</a:t>
            </a:r>
          </a:p>
          <a:p>
            <a:pPr marL="541338" lvl="1" indent="-269875"/>
            <a:r>
              <a:rPr lang="en-GB" altLang="nl-N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Optimise solvent mask parameters</a:t>
            </a:r>
          </a:p>
          <a:p>
            <a:pPr marL="541338" lvl="1" indent="-269875"/>
            <a:r>
              <a:rPr lang="en-GB" altLang="nl-NL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Select weights for geometric and B-factor restraints</a:t>
            </a:r>
          </a:p>
          <a:p>
            <a:pPr marL="541338" lvl="1" indent="-269875"/>
            <a:endParaRPr lang="en-GB" altLang="nl-NL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71463" lvl="1" indent="0">
              <a:buNone/>
            </a:pPr>
            <a:endParaRPr lang="en-GB" altLang="nl-NL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kstvak 3"/>
          <p:cNvSpPr txBox="1"/>
          <p:nvPr/>
        </p:nvSpPr>
        <p:spPr>
          <a:xfrm>
            <a:off x="7772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Methods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38C74590-9EA6-4F55-932D-2196E1B5C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286"/>
            <a:ext cx="10972800" cy="1143000"/>
          </a:xfrm>
        </p:spPr>
        <p:txBody>
          <a:bodyPr>
            <a:noAutofit/>
          </a:bodyPr>
          <a:lstStyle/>
          <a:p>
            <a:r>
              <a:rPr lang="en-GB" altLang="nl-NL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Features and algorithms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EB69E4-6533-4E8E-A6E9-008DABA79AC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0002" y="1599900"/>
            <a:ext cx="3890654" cy="38713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9930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69819" y="1064644"/>
            <a:ext cx="9532111" cy="5400600"/>
          </a:xfrm>
        </p:spPr>
        <p:txBody>
          <a:bodyPr>
            <a:normAutofit/>
          </a:bodyPr>
          <a:lstStyle/>
          <a:p>
            <a:pPr marL="358775" indent="-358775"/>
            <a:r>
              <a:rPr lang="en-GB" altLang="nl-NL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Case specific restraints:</a:t>
            </a:r>
          </a:p>
          <a:p>
            <a:pPr marL="628650" lvl="1" indent="-269875"/>
            <a:r>
              <a:rPr lang="en-GB" altLang="nl-NL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Jelly-body restraints (low resolution)</a:t>
            </a:r>
          </a:p>
          <a:p>
            <a:pPr marL="628650" lvl="1" indent="-269875"/>
            <a:r>
              <a:rPr lang="en-GB" altLang="nl-NL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Harmonic position restraints (small datasets)</a:t>
            </a:r>
          </a:p>
          <a:p>
            <a:pPr marL="628650" lvl="1" indent="-269875"/>
            <a:r>
              <a:rPr lang="en-GB" altLang="nl-NL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Zinc sites (all structural zinc sites)</a:t>
            </a:r>
          </a:p>
          <a:p>
            <a:pPr marL="628650" lvl="1" indent="-269875"/>
            <a:r>
              <a:rPr lang="en-GB" altLang="nl-NL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Octahedral Sodium and Magnesium sites</a:t>
            </a:r>
          </a:p>
          <a:p>
            <a:pPr marL="898525" lvl="2" indent="-273050"/>
            <a:r>
              <a:rPr lang="en-GB" altLang="nl-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Can only be distinguished by coordination distance</a:t>
            </a:r>
          </a:p>
          <a:p>
            <a:pPr marL="898525" lvl="2" indent="-273050"/>
            <a:r>
              <a:rPr lang="en-GB" altLang="nl-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Distance biased by restraints,  but restraints are needed</a:t>
            </a:r>
          </a:p>
          <a:p>
            <a:pPr marL="898525" lvl="2" indent="-273050"/>
            <a:r>
              <a:rPr lang="en-GB" altLang="nl-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Solution: use alternative angle restraints</a:t>
            </a:r>
          </a:p>
          <a:p>
            <a:pPr marL="1257300" lvl="3" indent="-358775"/>
            <a:r>
              <a:rPr lang="en-GB" altLang="nl-NL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Created by </a:t>
            </a:r>
            <a:r>
              <a:rPr lang="en-GB" altLang="nl-NL" sz="22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platonyzer</a:t>
            </a:r>
            <a:endParaRPr lang="en-GB" altLang="nl-NL" sz="22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257300" lvl="3" indent="-358775"/>
            <a:r>
              <a:rPr lang="en-GB" altLang="nl-NL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18 angle restraints per site, no distance or </a:t>
            </a:r>
            <a:r>
              <a:rPr lang="en-GB" altLang="nl-NL" sz="2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VdW</a:t>
            </a:r>
            <a:r>
              <a:rPr lang="en-GB" altLang="nl-NL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restraints</a:t>
            </a:r>
          </a:p>
          <a:p>
            <a:pPr marL="628650" lvl="1" indent="-269875"/>
            <a:endParaRPr lang="en-GB" altLang="nl-NL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28650" lvl="1" indent="-269875"/>
            <a:endParaRPr lang="en-GB" altLang="nl-N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kstvak 3"/>
          <p:cNvSpPr txBox="1"/>
          <p:nvPr/>
        </p:nvSpPr>
        <p:spPr>
          <a:xfrm>
            <a:off x="7772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Methods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C832BB0-6284-4044-B620-E5DBE89758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7300" y="1073772"/>
            <a:ext cx="2757528" cy="27575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BFF84FB7-D6E9-42A2-8369-C882E2545E14}"/>
              </a:ext>
            </a:extLst>
          </p:cNvPr>
          <p:cNvGrpSpPr/>
          <p:nvPr/>
        </p:nvGrpSpPr>
        <p:grpSpPr>
          <a:xfrm>
            <a:off x="8877300" y="4079124"/>
            <a:ext cx="2757528" cy="2589934"/>
            <a:chOff x="8757200" y="4007418"/>
            <a:chExt cx="2757528" cy="2589934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C422232-FBEE-45DC-A1B7-8D2A486362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57200" y="4007418"/>
              <a:ext cx="2757528" cy="258993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23" name="Left-Right Arrow 17">
              <a:extLst>
                <a:ext uri="{FF2B5EF4-FFF2-40B4-BE49-F238E27FC236}">
                  <a16:creationId xmlns:a16="http://schemas.microsoft.com/office/drawing/2014/main" id="{0B340D01-BF30-4CEA-9007-1ACB81254696}"/>
                </a:ext>
              </a:extLst>
            </p:cNvPr>
            <p:cNvSpPr/>
            <p:nvPr/>
          </p:nvSpPr>
          <p:spPr>
            <a:xfrm rot="18960455" flipV="1">
              <a:off x="9969770" y="4806480"/>
              <a:ext cx="673262" cy="143323"/>
            </a:xfrm>
            <a:prstGeom prst="leftRightArrow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" name="Block Arc 23">
              <a:extLst>
                <a:ext uri="{FF2B5EF4-FFF2-40B4-BE49-F238E27FC236}">
                  <a16:creationId xmlns:a16="http://schemas.microsoft.com/office/drawing/2014/main" id="{3F911443-4964-4583-9B23-06D36790AE6F}"/>
                </a:ext>
              </a:extLst>
            </p:cNvPr>
            <p:cNvSpPr/>
            <p:nvPr/>
          </p:nvSpPr>
          <p:spPr>
            <a:xfrm rot="15781434">
              <a:off x="9549193" y="5248840"/>
              <a:ext cx="438262" cy="366853"/>
            </a:xfrm>
            <a:prstGeom prst="blockArc">
              <a:avLst>
                <a:gd name="adj1" fmla="val 11698347"/>
                <a:gd name="adj2" fmla="val 0"/>
                <a:gd name="adj3" fmla="val 25000"/>
              </a:avLst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7DBC7623-4CDC-416C-BE5F-C708DBF77450}"/>
                </a:ext>
              </a:extLst>
            </p:cNvPr>
            <p:cNvGrpSpPr/>
            <p:nvPr/>
          </p:nvGrpSpPr>
          <p:grpSpPr>
            <a:xfrm>
              <a:off x="9620624" y="5831994"/>
              <a:ext cx="948144" cy="359738"/>
              <a:chOff x="6555440" y="3807344"/>
              <a:chExt cx="1040896" cy="413744"/>
            </a:xfrm>
          </p:grpSpPr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FDB6CCBD-E1B1-4773-AF3F-3694E7AE0635}"/>
                  </a:ext>
                </a:extLst>
              </p:cNvPr>
              <p:cNvCxnSpPr/>
              <p:nvPr/>
            </p:nvCxnSpPr>
            <p:spPr>
              <a:xfrm>
                <a:off x="6555440" y="4005064"/>
                <a:ext cx="1040896" cy="0"/>
              </a:xfrm>
              <a:prstGeom prst="line">
                <a:avLst/>
              </a:prstGeom>
              <a:ln>
                <a:solidFill>
                  <a:schemeClr val="bg1"/>
                </a:solidFill>
                <a:prstDash val="dash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7" name="&quot;No&quot; Symbol 21">
                <a:extLst>
                  <a:ext uri="{FF2B5EF4-FFF2-40B4-BE49-F238E27FC236}">
                    <a16:creationId xmlns:a16="http://schemas.microsoft.com/office/drawing/2014/main" id="{8E96FAF2-4A6D-491C-BC0E-CC7313750247}"/>
                  </a:ext>
                </a:extLst>
              </p:cNvPr>
              <p:cNvSpPr/>
              <p:nvPr/>
            </p:nvSpPr>
            <p:spPr>
              <a:xfrm>
                <a:off x="6882039" y="3807344"/>
                <a:ext cx="426265" cy="413744"/>
              </a:xfrm>
              <a:prstGeom prst="noSmoking">
                <a:avLst/>
              </a:prstGeom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30" name="Titel 1">
            <a:extLst>
              <a:ext uri="{FF2B5EF4-FFF2-40B4-BE49-F238E27FC236}">
                <a16:creationId xmlns:a16="http://schemas.microsoft.com/office/drawing/2014/main" id="{FE403F23-265E-4306-B3BA-EDF521FCF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286"/>
            <a:ext cx="10972800" cy="1143000"/>
          </a:xfrm>
        </p:spPr>
        <p:txBody>
          <a:bodyPr>
            <a:noAutofit/>
          </a:bodyPr>
          <a:lstStyle/>
          <a:p>
            <a:r>
              <a:rPr lang="en-GB" altLang="nl-NL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Features and algorithms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pic>
        <p:nvPicPr>
          <p:cNvPr id="15" name="Picture 2" descr="https://lh3.googleusercontent.com/QRjMz-UlkG0WijN-g2yMvA3zjEamLexQXie46tUwbFvaUadOG2k-OSsICNfdGR2ZM0t9gfx7OmLEvms4-6DLPB63jQI-JTviwQvrZTC_saHMliz_j8Xm1sxrXRmZGaRljGWReLLM">
            <a:extLst>
              <a:ext uri="{FF2B5EF4-FFF2-40B4-BE49-F238E27FC236}">
                <a16:creationId xmlns:a16="http://schemas.microsoft.com/office/drawing/2014/main" id="{3DC86CB3-6EE3-4CA2-8E36-CA7A81C10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2708920"/>
            <a:ext cx="3534396" cy="353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7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3"/>
          <p:cNvSpPr txBox="1"/>
          <p:nvPr/>
        </p:nvSpPr>
        <p:spPr>
          <a:xfrm>
            <a:off x="7772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Theory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48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Added value of </a:t>
            </a:r>
            <a:r>
              <a:rPr lang="en-US" sz="4800" b="1" spc="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Platonyzer</a:t>
            </a:r>
            <a:endParaRPr lang="en-US" sz="4800" b="1" spc="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79576" y="980728"/>
            <a:ext cx="7632848" cy="5119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67DA93A-04EB-43C6-B1AA-E77857CEDEF3}"/>
              </a:ext>
            </a:extLst>
          </p:cNvPr>
          <p:cNvSpPr txBox="1"/>
          <p:nvPr/>
        </p:nvSpPr>
        <p:spPr>
          <a:xfrm>
            <a:off x="2279576" y="6100490"/>
            <a:ext cx="25404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cs typeface="Consolas" pitchFamily="49" charset="0"/>
              </a:rPr>
              <a:t>PDB</a:t>
            </a:r>
            <a:endParaRPr lang="en-US" sz="3600" dirty="0">
              <a:solidFill>
                <a:prstClr val="black">
                  <a:lumMod val="75000"/>
                  <a:lumOff val="25000"/>
                </a:prstClr>
              </a:solidFill>
              <a:cs typeface="Consolas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EF8E8A-4D6D-4F84-B57F-FE821DFEEFDF}"/>
              </a:ext>
            </a:extLst>
          </p:cNvPr>
          <p:cNvSpPr txBox="1"/>
          <p:nvPr/>
        </p:nvSpPr>
        <p:spPr>
          <a:xfrm>
            <a:off x="4826591" y="6100490"/>
            <a:ext cx="25404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cs typeface="Consolas" pitchFamily="49" charset="0"/>
              </a:rPr>
              <a:t>PDB-REDO</a:t>
            </a:r>
            <a:endParaRPr lang="en-US" sz="3600" dirty="0">
              <a:solidFill>
                <a:prstClr val="black">
                  <a:lumMod val="75000"/>
                  <a:lumOff val="25000"/>
                </a:prstClr>
              </a:solidFill>
              <a:cs typeface="Consolas" pitchFamily="49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C28C4-D90A-447D-8BB4-964C354B38D8}"/>
              </a:ext>
            </a:extLst>
          </p:cNvPr>
          <p:cNvSpPr txBox="1"/>
          <p:nvPr/>
        </p:nvSpPr>
        <p:spPr>
          <a:xfrm>
            <a:off x="7105297" y="6100490"/>
            <a:ext cx="35440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>
                <a:solidFill>
                  <a:prstClr val="black">
                    <a:lumMod val="75000"/>
                    <a:lumOff val="25000"/>
                  </a:prstClr>
                </a:solidFill>
                <a:cs typeface="Consolas" pitchFamily="49" charset="0"/>
              </a:rPr>
              <a:t>PDB-REDO &amp; </a:t>
            </a:r>
            <a:r>
              <a:rPr lang="en-US" sz="2400" dirty="0" err="1">
                <a:solidFill>
                  <a:prstClr val="black">
                    <a:lumMod val="75000"/>
                    <a:lumOff val="25000"/>
                  </a:prstClr>
                </a:solidFill>
                <a:cs typeface="Consolas" pitchFamily="49" charset="0"/>
              </a:rPr>
              <a:t>platonyzer</a:t>
            </a:r>
            <a:endParaRPr lang="en-US" sz="2400" dirty="0">
              <a:solidFill>
                <a:prstClr val="black">
                  <a:lumMod val="75000"/>
                  <a:lumOff val="25000"/>
                </a:prstClr>
              </a:solidFill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157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jdelijke aanduiding voor inhoud 6">
            <a:extLst>
              <a:ext uri="{FF2B5EF4-FFF2-40B4-BE49-F238E27FC236}">
                <a16:creationId xmlns:a16="http://schemas.microsoft.com/office/drawing/2014/main" id="{9F27659B-DE23-43D2-865E-46E3392487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8986" y="1052736"/>
            <a:ext cx="11387654" cy="5472608"/>
          </a:xfrm>
        </p:spPr>
        <p:txBody>
          <a:bodyPr>
            <a:noAutofit/>
          </a:bodyPr>
          <a:lstStyle/>
          <a:p>
            <a:pPr marL="265113" indent="-265113"/>
            <a:r>
              <a:rPr lang="en-GB" altLang="nl-NL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Magnesium site with sodium modelled becomes Mg-like</a:t>
            </a:r>
          </a:p>
          <a:p>
            <a:pPr marL="665163" lvl="1" indent="-265113"/>
            <a:r>
              <a:rPr lang="en-GB" altLang="nl-NL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Opposite can happen as well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0EB651B-216B-4274-AF21-045723715476}"/>
              </a:ext>
            </a:extLst>
          </p:cNvPr>
          <p:cNvGrpSpPr>
            <a:grpSpLocks noChangeAspect="1"/>
          </p:cNvGrpSpPr>
          <p:nvPr/>
        </p:nvGrpSpPr>
        <p:grpSpPr>
          <a:xfrm>
            <a:off x="172082" y="2424187"/>
            <a:ext cx="11693576" cy="3216570"/>
            <a:chOff x="911423" y="3501008"/>
            <a:chExt cx="10369153" cy="285225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CDD28B4-31A5-4AE4-9096-A176F5650D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367807" y="3501008"/>
              <a:ext cx="3456385" cy="2846838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572FDBF-027A-47B0-A5B3-04C9AF3D3F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11423" y="3506429"/>
              <a:ext cx="3456384" cy="2846838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0407D5D-9509-4282-92EE-6EF3707787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824192" y="3501008"/>
              <a:ext cx="3456384" cy="2846838"/>
            </a:xfrm>
            <a:prstGeom prst="rect">
              <a:avLst/>
            </a:prstGeom>
          </p:spPr>
        </p:pic>
      </p:grp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191343" y="6347"/>
            <a:ext cx="11809312" cy="1143000"/>
          </a:xfrm>
        </p:spPr>
        <p:txBody>
          <a:bodyPr>
            <a:noAutofit/>
          </a:bodyPr>
          <a:lstStyle/>
          <a:p>
            <a:r>
              <a:rPr lang="en-US" sz="48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Added value of octahedral restraints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96F17B-B25B-4A6D-97B6-093151E35E73}"/>
              </a:ext>
            </a:extLst>
          </p:cNvPr>
          <p:cNvSpPr txBox="1"/>
          <p:nvPr/>
        </p:nvSpPr>
        <p:spPr>
          <a:xfrm>
            <a:off x="983432" y="5733256"/>
            <a:ext cx="25404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Consolas" pitchFamily="49" charset="0"/>
              </a:rPr>
              <a:t>PDB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E4D3CA-4AD2-4990-9537-E7E1E5062CB7}"/>
              </a:ext>
            </a:extLst>
          </p:cNvPr>
          <p:cNvSpPr txBox="1"/>
          <p:nvPr/>
        </p:nvSpPr>
        <p:spPr>
          <a:xfrm>
            <a:off x="4892564" y="5733936"/>
            <a:ext cx="25404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Consolas" pitchFamily="49" charset="0"/>
              </a:rPr>
              <a:t>PDB-REDO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686235-9C2F-4EA9-96DE-854966C7BA2F}"/>
              </a:ext>
            </a:extLst>
          </p:cNvPr>
          <p:cNvSpPr txBox="1"/>
          <p:nvPr/>
        </p:nvSpPr>
        <p:spPr>
          <a:xfrm>
            <a:off x="8112223" y="5733256"/>
            <a:ext cx="37444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Consolas" pitchFamily="49" charset="0"/>
              </a:rPr>
              <a:t>PDB-REDO +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Consolas" pitchFamily="49" charset="0"/>
              </a:rPr>
              <a:t>platonyzer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2279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143" y="1335302"/>
            <a:ext cx="3186143" cy="5216113"/>
          </a:xfrm>
          <a:prstGeom prst="rect">
            <a:avLst/>
          </a:prstGeom>
        </p:spPr>
      </p:pic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19777" y="1412777"/>
            <a:ext cx="8024497" cy="5256584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H-bonds are real ‘long-distance’ interactions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Can be used as distance restraints</a:t>
            </a:r>
          </a:p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Omnipresent in protein structures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Enough extra information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Side-chain H-bonds are very structure specific</a:t>
            </a:r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know what they should look like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Detect and filter real H-bonds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479377" y="3071"/>
            <a:ext cx="11192849" cy="1143000"/>
          </a:xfrm>
        </p:spPr>
        <p:txBody>
          <a:bodyPr>
            <a:noAutofit/>
          </a:bodyPr>
          <a:lstStyle/>
          <a:p>
            <a:r>
              <a:rPr lang="en-US" sz="48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Homology-based H-bond restraints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72" y="5221194"/>
            <a:ext cx="3060475" cy="14481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896" y="5338386"/>
            <a:ext cx="3096344" cy="111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58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121" y="1469147"/>
            <a:ext cx="4680377" cy="46587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27"/>
          <a:stretch/>
        </p:blipFill>
        <p:spPr>
          <a:xfrm>
            <a:off x="7772400" y="1412779"/>
            <a:ext cx="3985229" cy="1965093"/>
          </a:xfrm>
          <a:prstGeom prst="rect">
            <a:avLst/>
          </a:prstGeom>
        </p:spPr>
      </p:pic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24330" y="1412777"/>
            <a:ext cx="7443879" cy="5256584"/>
          </a:xfrm>
        </p:spPr>
        <p:txBody>
          <a:bodyPr>
            <a:normAutofit fontScale="85000" lnSpcReduction="10000"/>
          </a:bodyPr>
          <a:lstStyle/>
          <a:p>
            <a:pPr marL="358775" indent="-358775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BLAST model sequence against PDB-REDO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db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28650" lvl="1" indent="-269875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Use models with sequence identity &gt; 70% and resolution ≤ model</a:t>
            </a:r>
          </a:p>
          <a:p>
            <a:pPr marL="358775" indent="-358775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Find equivalent H-bonds in homologs</a:t>
            </a:r>
          </a:p>
          <a:p>
            <a:pPr marL="628650" lvl="1" indent="-269875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Filter: same secondary structure</a:t>
            </a:r>
          </a:p>
          <a:p>
            <a:pPr marL="628650" lvl="1" indent="-269875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Filter: same side-chain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rotamer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58775" indent="-358775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If &gt; 5 distances, fit target and SD </a:t>
            </a:r>
          </a:p>
          <a:p>
            <a:pPr marL="628650" lvl="1" indent="-269875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Higher SD, lower relative restraint weight</a:t>
            </a:r>
          </a:p>
          <a:p>
            <a:pPr marL="358775" indent="-358775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Works for 82% of protein-protein H-bonds</a:t>
            </a:r>
          </a:p>
          <a:p>
            <a:pPr marL="628650" lvl="1" indent="-269875">
              <a:tabLst>
                <a:tab pos="628650" algn="l"/>
              </a:tabLst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Fallback to 97 types of atom and secondary     structure specific H-bond restraints</a:t>
            </a:r>
          </a:p>
          <a:p>
            <a:pPr marL="628650" lvl="1" indent="-269875">
              <a:tabLst>
                <a:tab pos="628650" algn="l"/>
              </a:tabLst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Mined from 10k high quality structure models</a:t>
            </a:r>
          </a:p>
          <a:p>
            <a:pPr marL="898525" lvl="2" indent="-269875">
              <a:tabLst>
                <a:tab pos="898525" algn="l"/>
              </a:tabLst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3.7 million observations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264" y="4077072"/>
            <a:ext cx="2026037" cy="2382414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7968208" y="3430371"/>
            <a:ext cx="3528392" cy="1952623"/>
            <a:chOff x="7968208" y="3430369"/>
            <a:chExt cx="3528392" cy="1952623"/>
          </a:xfrm>
        </p:grpSpPr>
        <p:sp>
          <p:nvSpPr>
            <p:cNvPr id="3" name="Bent Arrow 2"/>
            <p:cNvSpPr/>
            <p:nvPr/>
          </p:nvSpPr>
          <p:spPr>
            <a:xfrm rot="10800000">
              <a:off x="9982200" y="3789040"/>
              <a:ext cx="1126512" cy="1593952"/>
            </a:xfrm>
            <a:prstGeom prst="bentArrow">
              <a:avLst>
                <a:gd name="adj1" fmla="val 25000"/>
                <a:gd name="adj2" fmla="val 10109"/>
                <a:gd name="adj3" fmla="val 25000"/>
                <a:gd name="adj4" fmla="val 19223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" name="Right Brace 4"/>
            <p:cNvSpPr/>
            <p:nvPr/>
          </p:nvSpPr>
          <p:spPr>
            <a:xfrm rot="5400000">
              <a:off x="9418807" y="1979770"/>
              <a:ext cx="627194" cy="3528392"/>
            </a:xfrm>
            <a:prstGeom prst="rightBrace">
              <a:avLst>
                <a:gd name="adj1" fmla="val 8333"/>
                <a:gd name="adj2" fmla="val 13657"/>
              </a:avLst>
            </a:prstGeom>
            <a:ln w="1143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b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</a:endParaRPr>
            </a:p>
          </p:txBody>
        </p:sp>
      </p:grp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479377" y="0"/>
            <a:ext cx="11192849" cy="1143000"/>
          </a:xfrm>
        </p:spPr>
        <p:txBody>
          <a:bodyPr>
            <a:noAutofit/>
          </a:bodyPr>
          <a:lstStyle/>
          <a:p>
            <a:r>
              <a:rPr lang="en-US" sz="48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HODER: </a:t>
            </a:r>
            <a:r>
              <a:rPr lang="en-US" sz="4800" b="1" spc="3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HOmology-DErivid</a:t>
            </a:r>
            <a:r>
              <a:rPr lang="en-US" sz="48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Restraints</a:t>
            </a:r>
          </a:p>
        </p:txBody>
      </p:sp>
    </p:spTree>
    <p:extLst>
      <p:ext uri="{BB962C8B-B14F-4D97-AF65-F5344CB8AC3E}">
        <p14:creationId xmlns:p14="http://schemas.microsoft.com/office/powerpoint/2010/main" val="3327814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940" y="1667684"/>
            <a:ext cx="4678412" cy="4065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940" y="1670890"/>
            <a:ext cx="4678318" cy="406549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5781116" y="5877274"/>
            <a:ext cx="37976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  <a:cs typeface="Consolas" pitchFamily="49" charset="0"/>
              </a:rPr>
              <a:t>        PDB-REDO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81116" y="5872457"/>
            <a:ext cx="47357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  <a:cs typeface="Consolas" pitchFamily="49" charset="0"/>
              </a:rPr>
              <a:t>        PDB-REDO new</a:t>
            </a:r>
          </a:p>
        </p:txBody>
      </p:sp>
      <p:sp>
        <p:nvSpPr>
          <p:cNvPr id="5" name="Tekstvak 3"/>
          <p:cNvSpPr txBox="1"/>
          <p:nvPr/>
        </p:nvSpPr>
        <p:spPr>
          <a:xfrm>
            <a:off x="7772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Theory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551384" y="0"/>
            <a:ext cx="11161240" cy="1143000"/>
          </a:xfrm>
        </p:spPr>
        <p:txBody>
          <a:bodyPr>
            <a:noAutofit/>
          </a:bodyPr>
          <a:lstStyle/>
          <a:p>
            <a:r>
              <a:rPr lang="en-US" sz="48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Added effect of homology restraints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473" y="1667766"/>
            <a:ext cx="4400828" cy="406549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3359698" y="5877275"/>
            <a:ext cx="25404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  <a:cs typeface="Consolas" pitchFamily="49" charset="0"/>
              </a:rPr>
              <a:t>PDB 		</a:t>
            </a:r>
          </a:p>
        </p:txBody>
      </p:sp>
      <p:sp>
        <p:nvSpPr>
          <p:cNvPr id="10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1919536" y="1052736"/>
            <a:ext cx="8312529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E. Coli maltose transporter 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(3fh6, 4.5Å)</a:t>
            </a:r>
            <a:endParaRPr lang="en-GB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762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6206B1D-19B0-402D-9AFF-340FE87AA35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328" y="1493120"/>
            <a:ext cx="2880784" cy="256551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19777" y="1412777"/>
            <a:ext cx="9608671" cy="5256584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Restraints for H-bond distances in WC base pairs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Targets mined from high-res PDB-REDO entries</a:t>
            </a:r>
          </a:p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Stacking restraints from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LibG</a:t>
            </a:r>
            <a:endParaRPr 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Geometric validation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Base pair geometry normality</a:t>
            </a:r>
          </a:p>
          <a:p>
            <a:pPr lvl="2"/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Z</a:t>
            </a:r>
            <a:r>
              <a:rPr lang="en-US" sz="2400" baseline="-25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bpG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rmsZ</a:t>
            </a:r>
            <a:r>
              <a:rPr lang="en-US" sz="2400" baseline="-25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bpG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Confal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scores from DNATCO</a:t>
            </a:r>
          </a:p>
          <a:p>
            <a:pPr lvl="1"/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479377" y="3071"/>
            <a:ext cx="11192849" cy="1143000"/>
          </a:xfrm>
        </p:spPr>
        <p:txBody>
          <a:bodyPr>
            <a:noAutofit/>
          </a:bodyPr>
          <a:lstStyle/>
          <a:p>
            <a:r>
              <a:rPr lang="en-US" sz="48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Nucleic acid features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338B3D-1370-4366-8544-8339412272D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176" y="4473086"/>
            <a:ext cx="4427024" cy="234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25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F5BE425-000C-4EDA-BF12-D41873FD66E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5" y="1087742"/>
            <a:ext cx="4750688" cy="539917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783AB40-5081-4372-A44B-7F1AD34CDE2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35" y="1090609"/>
            <a:ext cx="5373670" cy="53991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488521" y="3140997"/>
            <a:ext cx="37976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Consolas" pitchFamily="49" charset="0"/>
              </a:rPr>
              <a:t>        PDB-REDO</a:t>
            </a:r>
          </a:p>
        </p:txBody>
      </p:sp>
      <p:sp>
        <p:nvSpPr>
          <p:cNvPr id="5" name="Tekstvak 3"/>
          <p:cNvSpPr txBox="1"/>
          <p:nvPr/>
        </p:nvSpPr>
        <p:spPr>
          <a:xfrm>
            <a:off x="7772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nsolas" pitchFamily="49" charset="0"/>
                <a:ea typeface="+mn-ea"/>
                <a:cs typeface="Consolas" pitchFamily="49" charset="0"/>
              </a:rPr>
              <a:t>Theory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551384" y="0"/>
            <a:ext cx="11161240" cy="1143000"/>
          </a:xfrm>
        </p:spPr>
        <p:txBody>
          <a:bodyPr>
            <a:noAutofit/>
          </a:bodyPr>
          <a:lstStyle/>
          <a:p>
            <a:r>
              <a:rPr lang="en-US" sz="48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Effect of nucleic acid restraints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95600" y="3170059"/>
            <a:ext cx="25404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Consolas" pitchFamily="49" charset="0"/>
              </a:rPr>
              <a:t>PDB</a:t>
            </a:r>
          </a:p>
        </p:txBody>
      </p:sp>
    </p:spTree>
    <p:extLst>
      <p:ext uri="{BB962C8B-B14F-4D97-AF65-F5344CB8AC3E}">
        <p14:creationId xmlns:p14="http://schemas.microsoft.com/office/powerpoint/2010/main" val="993177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392" y="0"/>
            <a:ext cx="10972800" cy="1143000"/>
          </a:xfrm>
        </p:spPr>
        <p:txBody>
          <a:bodyPr>
            <a:noAutofit/>
          </a:bodyPr>
          <a:lstStyle/>
          <a:p>
            <a:r>
              <a:rPr lang="en-US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Is my model as good as it can be?</a:t>
            </a: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17253" y="1456186"/>
            <a:ext cx="8263767" cy="5069159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Use validation when making the model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Check model vs. data and vs. prior knowledge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Focus on outliers (fix or explain them)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Know the things that can go wrong</a:t>
            </a:r>
          </a:p>
          <a:p>
            <a:pPr lvl="1"/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Optimise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the model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Focus on what can be improved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Choose best refinement parameters and restraints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Rebuild parts of the model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PDB-REDO automates this</a:t>
            </a:r>
          </a:p>
          <a:p>
            <a:endParaRPr lang="en-US" dirty="0">
              <a:solidFill>
                <a:schemeClr val="bg1"/>
              </a:solidFill>
              <a:latin typeface="Consolas" pitchFamily="49" charset="0"/>
            </a:endParaRP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  <a:latin typeface="Consolas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90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68986" y="1052736"/>
            <a:ext cx="11531670" cy="5400600"/>
          </a:xfrm>
        </p:spPr>
        <p:txBody>
          <a:bodyPr>
            <a:noAutofit/>
          </a:bodyPr>
          <a:lstStyle/>
          <a:p>
            <a:pPr marL="265113" indent="-265113"/>
            <a:r>
              <a:rPr lang="en-GB" altLang="nl-NL" sz="3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Peptide flipping:</a:t>
            </a:r>
          </a:p>
          <a:p>
            <a:pPr marL="539750" lvl="1" indent="-269875"/>
            <a:r>
              <a:rPr lang="en-GB" altLang="nl-NL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If a flip improves density fit and Ramachandran plot: accept flip</a:t>
            </a:r>
          </a:p>
          <a:p>
            <a:pPr marL="139700" indent="-269875"/>
            <a:r>
              <a:rPr lang="en-GB" altLang="nl-NL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Side-chain rebuilding and completion:</a:t>
            </a:r>
          </a:p>
          <a:p>
            <a:pPr marL="539750" lvl="1" indent="-269875"/>
            <a:r>
              <a:rPr lang="en-GB" altLang="nl-NL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missing side-chains, rebuild existing ones, flip His/</a:t>
            </a:r>
            <a:r>
              <a:rPr lang="en-GB" altLang="nl-NL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Asn</a:t>
            </a:r>
            <a:r>
              <a:rPr lang="en-GB" altLang="nl-NL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/Gln if needed</a:t>
            </a:r>
          </a:p>
          <a:p>
            <a:pPr marL="539750" lvl="1" indent="-269875"/>
            <a:endParaRPr lang="en-GB" altLang="nl-NL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42925" lvl="1" indent="-271463"/>
            <a:endParaRPr lang="en-GB" altLang="nl-NL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71463" lvl="1" indent="0">
              <a:buNone/>
            </a:pPr>
            <a:endParaRPr lang="en-GB" altLang="nl-NL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kstvak 3"/>
          <p:cNvSpPr txBox="1"/>
          <p:nvPr/>
        </p:nvSpPr>
        <p:spPr>
          <a:xfrm>
            <a:off x="7772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nsolas" pitchFamily="49" charset="0"/>
                <a:ea typeface="+mn-ea"/>
                <a:cs typeface="Consolas" pitchFamily="49" charset="0"/>
              </a:rPr>
              <a:t>Methods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38C74590-9EA6-4F55-932D-2196E1B5C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286"/>
            <a:ext cx="10972800" cy="1143000"/>
          </a:xfrm>
        </p:spPr>
        <p:txBody>
          <a:bodyPr>
            <a:noAutofit/>
          </a:bodyPr>
          <a:lstStyle/>
          <a:p>
            <a:r>
              <a:rPr lang="en-GB" altLang="nl-NL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Model rebuilding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pic>
        <p:nvPicPr>
          <p:cNvPr id="6" name="Picture 6" descr="figure1.bmp">
            <a:extLst>
              <a:ext uri="{FF2B5EF4-FFF2-40B4-BE49-F238E27FC236}">
                <a16:creationId xmlns:a16="http://schemas.microsoft.com/office/drawing/2014/main" id="{899421D6-B730-44C1-B2EC-939D87B65A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391137" y="1517238"/>
            <a:ext cx="3240360" cy="6631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5" name="Group 19">
            <a:extLst>
              <a:ext uri="{FF2B5EF4-FFF2-40B4-BE49-F238E27FC236}">
                <a16:creationId xmlns:a16="http://schemas.microsoft.com/office/drawing/2014/main" id="{AC1E521C-C586-4B98-9E26-8E0B0D19CA8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0176" y="3248062"/>
            <a:ext cx="3240360" cy="3257624"/>
            <a:chOff x="6588101" y="1240972"/>
            <a:chExt cx="2523241" cy="2514600"/>
          </a:xfrm>
        </p:grpSpPr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86ACAD33-2C1C-4DA3-ABBD-1C74D0D0B3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101" y="1240972"/>
              <a:ext cx="2523241" cy="2514600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</p:pic>
        <p:cxnSp>
          <p:nvCxnSpPr>
            <p:cNvPr id="17" name="Straight Arrow Connector 13">
              <a:extLst>
                <a:ext uri="{FF2B5EF4-FFF2-40B4-BE49-F238E27FC236}">
                  <a16:creationId xmlns:a16="http://schemas.microsoft.com/office/drawing/2014/main" id="{174DC7CD-8971-4200-919E-10F8B098D15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0800000">
              <a:off x="7467600" y="2667000"/>
              <a:ext cx="1295400" cy="76200"/>
            </a:xfrm>
            <a:prstGeom prst="straightConnector1">
              <a:avLst/>
            </a:prstGeom>
            <a:noFill/>
            <a:ln w="25400" algn="ctr">
              <a:solidFill>
                <a:srgbClr val="2A2776"/>
              </a:solidFill>
              <a:round/>
              <a:headEnd type="none" w="sm" len="sm"/>
              <a:tailEnd type="arrow" w="med" len="med"/>
            </a:ln>
          </p:spPr>
        </p:cxnSp>
        <p:cxnSp>
          <p:nvCxnSpPr>
            <p:cNvPr id="18" name="Straight Arrow Connector 16">
              <a:extLst>
                <a:ext uri="{FF2B5EF4-FFF2-40B4-BE49-F238E27FC236}">
                  <a16:creationId xmlns:a16="http://schemas.microsoft.com/office/drawing/2014/main" id="{EF81F417-277C-499B-9744-F3B85EE737C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5400000" flipH="1" flipV="1">
              <a:off x="6629400" y="1676400"/>
              <a:ext cx="762000" cy="457200"/>
            </a:xfrm>
            <a:prstGeom prst="straightConnector1">
              <a:avLst/>
            </a:prstGeom>
            <a:noFill/>
            <a:ln w="25400" algn="ctr">
              <a:solidFill>
                <a:srgbClr val="2A2776"/>
              </a:solidFill>
              <a:round/>
              <a:headEnd type="none" w="sm" len="sm"/>
              <a:tailEnd type="arrow" w="med" len="med"/>
            </a:ln>
          </p:spPr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7A37C70-1DF4-4182-83B3-60AE37581EE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6705600" y="2362200"/>
              <a:ext cx="685800" cy="533400"/>
            </a:xfrm>
            <a:prstGeom prst="line">
              <a:avLst/>
            </a:prstGeom>
            <a:noFill/>
            <a:ln w="25400" algn="ctr">
              <a:solidFill>
                <a:srgbClr val="2A2776"/>
              </a:solidFill>
              <a:round/>
              <a:headEnd type="none" w="sm" len="sm"/>
              <a:tailEnd type="none" w="sm" len="sm"/>
            </a:ln>
          </p:spPr>
        </p:cxnSp>
      </p:grpSp>
      <p:pic>
        <p:nvPicPr>
          <p:cNvPr id="11" name="Picture 5" descr="figure2.bmp">
            <a:extLst>
              <a:ext uri="{FF2B5EF4-FFF2-40B4-BE49-F238E27FC236}">
                <a16:creationId xmlns:a16="http://schemas.microsoft.com/office/drawing/2014/main" id="{3F3204FA-4CCB-4320-86AD-95DF81C760F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531244" y="1441090"/>
            <a:ext cx="3407152" cy="6871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94741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376" y="2077200"/>
            <a:ext cx="6154624" cy="385812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376" y="2077200"/>
            <a:ext cx="6154624" cy="385812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376" y="2077200"/>
            <a:ext cx="6154624" cy="38581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376" y="2077200"/>
            <a:ext cx="6154624" cy="38581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376" y="2077200"/>
            <a:ext cx="6154624" cy="38581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376" y="2077200"/>
            <a:ext cx="6154624" cy="3858123"/>
          </a:xfrm>
          <a:prstGeom prst="rect">
            <a:avLst/>
          </a:prstGeom>
        </p:spPr>
      </p:pic>
      <p:sp>
        <p:nvSpPr>
          <p:cNvPr id="16" name="Titel 1"/>
          <p:cNvSpPr>
            <a:spLocks noGrp="1"/>
          </p:cNvSpPr>
          <p:nvPr>
            <p:ph type="title"/>
          </p:nvPr>
        </p:nvSpPr>
        <p:spPr>
          <a:xfrm>
            <a:off x="550976" y="3071"/>
            <a:ext cx="10972800" cy="1143000"/>
          </a:xfrm>
        </p:spPr>
        <p:txBody>
          <a:bodyPr>
            <a:noAutofit/>
          </a:bodyPr>
          <a:lstStyle/>
          <a:p>
            <a:r>
              <a:rPr lang="en-GB" altLang="nl-NL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Homology-based loop building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sp>
        <p:nvSpPr>
          <p:cNvPr id="8" name="Tijdelijke aanduiding voor inhoud 10"/>
          <p:cNvSpPr>
            <a:spLocks noGrp="1"/>
          </p:cNvSpPr>
          <p:nvPr>
            <p:ph sz="half" idx="1"/>
          </p:nvPr>
        </p:nvSpPr>
        <p:spPr>
          <a:xfrm>
            <a:off x="608124" y="1387840"/>
            <a:ext cx="8506564" cy="5353527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n-GB" altLang="nl-NL" sz="3200" i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Courier New" pitchFamily="49" charset="0"/>
              </a:rPr>
              <a:t>Loopwhole</a:t>
            </a:r>
            <a:r>
              <a:rPr lang="en-GB" altLang="nl-NL" sz="3200" dirty="0">
                <a:solidFill>
                  <a:schemeClr val="tx1">
                    <a:lumMod val="75000"/>
                    <a:lumOff val="25000"/>
                  </a:schemeClr>
                </a:solidFill>
                <a:cs typeface="Courier New" pitchFamily="49" charset="0"/>
              </a:rPr>
              <a:t> adds missing loops by homology</a:t>
            </a:r>
            <a:endParaRPr lang="en-GB" altLang="nl-NL" sz="3200" b="1" dirty="0">
              <a:solidFill>
                <a:schemeClr val="tx1">
                  <a:lumMod val="75000"/>
                  <a:lumOff val="25000"/>
                </a:schemeClr>
              </a:solidFill>
              <a:cs typeface="Courier New" pitchFamily="49" charset="0"/>
            </a:endParaRPr>
          </a:p>
          <a:p>
            <a:pPr marL="446088" indent="-369888">
              <a:buFont typeface="+mj-lt"/>
              <a:buAutoNum type="arabicPeriod"/>
              <a:defRPr/>
            </a:pPr>
            <a:r>
              <a:rPr lang="en-GB" alt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Find missing loop based on sequence</a:t>
            </a:r>
          </a:p>
          <a:p>
            <a:pPr marL="446088" indent="-369888">
              <a:buFont typeface="+mj-lt"/>
              <a:buAutoNum type="arabicPeriod"/>
              <a:defRPr/>
            </a:pPr>
            <a:r>
              <a:rPr lang="en-GB" alt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Find homologous structures with the loop present</a:t>
            </a:r>
          </a:p>
          <a:p>
            <a:pPr marL="446088" indent="-369888">
              <a:buFont typeface="+mj-lt"/>
              <a:buAutoNum type="arabicPeriod"/>
              <a:defRPr/>
            </a:pPr>
            <a:r>
              <a:rPr lang="en-GB" alt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Prepare for loop transfer</a:t>
            </a:r>
          </a:p>
          <a:p>
            <a:pPr marL="446088" indent="-369888">
              <a:buFont typeface="+mj-lt"/>
              <a:buAutoNum type="arabicPeriod"/>
              <a:defRPr/>
            </a:pPr>
            <a:r>
              <a:rPr lang="en-GB" alt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 all homologous loops:</a:t>
            </a:r>
          </a:p>
          <a:p>
            <a:pPr marL="811213" lvl="1" indent="-334963">
              <a:defRPr/>
            </a:pPr>
            <a:r>
              <a:rPr lang="en-GB" alt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Transplant the loop to target model</a:t>
            </a:r>
          </a:p>
          <a:p>
            <a:pPr marL="811213" lvl="1" indent="-334963">
              <a:defRPr/>
            </a:pPr>
            <a:r>
              <a:rPr lang="en-GB" alt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Refine with coot-mini-</a:t>
            </a:r>
            <a:r>
              <a:rPr lang="en-GB" altLang="nl-NL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rsr</a:t>
            </a:r>
            <a:endParaRPr lang="en-GB" altLang="nl-NL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46088" indent="-369888">
              <a:buFont typeface="+mj-lt"/>
              <a:buAutoNum type="arabicPeriod"/>
              <a:defRPr/>
            </a:pPr>
            <a:r>
              <a:rPr lang="en-GB" alt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Keep the best loop if it is good enough</a:t>
            </a:r>
          </a:p>
          <a:p>
            <a:pPr marL="846138" lvl="1" indent="-369888">
              <a:defRPr/>
            </a:pPr>
            <a:r>
              <a:rPr lang="en-GB" alt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Filter on structural quality and map fit</a:t>
            </a:r>
          </a:p>
        </p:txBody>
      </p:sp>
    </p:spTree>
    <p:extLst>
      <p:ext uri="{BB962C8B-B14F-4D97-AF65-F5344CB8AC3E}">
        <p14:creationId xmlns:p14="http://schemas.microsoft.com/office/powerpoint/2010/main" val="4474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64" y="1174662"/>
            <a:ext cx="9565096" cy="57974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64" y="1174662"/>
            <a:ext cx="9565096" cy="579740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64" y="1174662"/>
            <a:ext cx="9565096" cy="5797404"/>
          </a:xfrm>
          <a:prstGeom prst="rect">
            <a:avLst/>
          </a:prstGeom>
        </p:spPr>
      </p:pic>
      <p:sp>
        <p:nvSpPr>
          <p:cNvPr id="5" name="Tekstvak 3"/>
          <p:cNvSpPr txBox="1"/>
          <p:nvPr/>
        </p:nvSpPr>
        <p:spPr>
          <a:xfrm>
            <a:off x="7772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Theory</a:t>
            </a:r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1991544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48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Real-life example</a:t>
            </a: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1919536" y="1052736"/>
            <a:ext cx="8312529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β</a:t>
            </a: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-glucosidase </a:t>
            </a:r>
            <a:r>
              <a:rPr lang="en-GB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(3abz, 2.2Å)</a:t>
            </a:r>
            <a:endParaRPr lang="en-GB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569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69819" y="1064644"/>
            <a:ext cx="6562285" cy="540060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n-GB" altLang="nl-NL" sz="3200" i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Courier New" pitchFamily="49" charset="0"/>
              </a:rPr>
              <a:t>Carbivore</a:t>
            </a:r>
            <a:r>
              <a:rPr lang="en-GB" altLang="nl-NL" sz="3200" dirty="0">
                <a:solidFill>
                  <a:schemeClr val="tx1">
                    <a:lumMod val="75000"/>
                    <a:lumOff val="25000"/>
                  </a:schemeClr>
                </a:solidFill>
                <a:cs typeface="Courier New" pitchFamily="49" charset="0"/>
              </a:rPr>
              <a:t> and </a:t>
            </a:r>
            <a:r>
              <a:rPr lang="en-GB" altLang="nl-NL" sz="3200" i="1" dirty="0">
                <a:solidFill>
                  <a:schemeClr val="tx1">
                    <a:lumMod val="75000"/>
                    <a:lumOff val="25000"/>
                  </a:schemeClr>
                </a:solidFill>
                <a:cs typeface="Courier New" pitchFamily="49" charset="0"/>
              </a:rPr>
              <a:t>COOT</a:t>
            </a:r>
            <a:r>
              <a:rPr lang="en-GB" altLang="nl-NL" sz="3200" dirty="0">
                <a:solidFill>
                  <a:schemeClr val="tx1">
                    <a:lumMod val="75000"/>
                    <a:lumOff val="25000"/>
                  </a:schemeClr>
                </a:solidFill>
                <a:cs typeface="Courier New" pitchFamily="49" charset="0"/>
              </a:rPr>
              <a:t> N-glycan building</a:t>
            </a:r>
            <a:endParaRPr lang="en-GB" altLang="nl-NL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1950" indent="-361950">
              <a:buFont typeface="+mj-lt"/>
              <a:buAutoNum type="arabicPeriod"/>
              <a:defRPr/>
            </a:pPr>
            <a:r>
              <a:rPr lang="en-GB" alt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Rebuild glycan trees with poor geometry</a:t>
            </a:r>
          </a:p>
          <a:p>
            <a:pPr marL="625475" lvl="1" indent="-266700">
              <a:defRPr/>
            </a:pPr>
            <a:r>
              <a:rPr lang="en-GB" alt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Either biologically wrong sugars or residues marked by </a:t>
            </a:r>
            <a:r>
              <a:rPr lang="en-GB" altLang="nl-NL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Privateer</a:t>
            </a:r>
          </a:p>
          <a:p>
            <a:pPr marL="361950" indent="-361950">
              <a:buFont typeface="+mj-lt"/>
              <a:buAutoNum type="arabicPeriod"/>
              <a:defRPr/>
            </a:pPr>
            <a:r>
              <a:rPr lang="en-GB" alt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Extend existing trees</a:t>
            </a:r>
          </a:p>
          <a:p>
            <a:pPr marL="762000" lvl="1" indent="-361950">
              <a:defRPr/>
            </a:pPr>
            <a:r>
              <a:rPr lang="en-GB" alt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Delete waters that are in the way</a:t>
            </a:r>
          </a:p>
          <a:p>
            <a:pPr marL="361950" indent="-361950">
              <a:buFont typeface="+mj-lt"/>
              <a:buAutoNum type="arabicPeriod"/>
              <a:defRPr/>
            </a:pPr>
            <a:r>
              <a:rPr lang="en-GB" alt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Build trees from scratch</a:t>
            </a:r>
          </a:p>
          <a:p>
            <a:pPr marL="631825" lvl="1" indent="-269875">
              <a:defRPr/>
            </a:pPr>
            <a:r>
              <a:rPr lang="en-GB" alt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Detect possible glycosylation sites from sequence (N-x-[TS])</a:t>
            </a:r>
          </a:p>
          <a:p>
            <a:pPr marL="358775" indent="-358775">
              <a:buFont typeface="+mj-lt"/>
              <a:buAutoNum type="arabicPeriod"/>
              <a:defRPr/>
            </a:pPr>
            <a:r>
              <a:rPr lang="en-GB" altLang="nl-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Validate on density and geometry</a:t>
            </a:r>
          </a:p>
          <a:p>
            <a:pPr marL="628650" lvl="1" indent="-269875"/>
            <a:endParaRPr lang="en-GB" altLang="nl-NL" sz="1800" dirty="0"/>
          </a:p>
          <a:p>
            <a:pPr marL="628650" lvl="1" indent="-269875"/>
            <a:endParaRPr lang="en-GB" altLang="nl-NL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8F67D3F-33D1-4C49-92E3-54915EE09FB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8098" y="-15722"/>
            <a:ext cx="5852171" cy="354056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EA4D638-3101-4C30-9802-BEEF94A7194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96" y="3284984"/>
            <a:ext cx="5852171" cy="354056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68E8820-6FA4-40D6-9DBE-F2D8DCD9FEB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96" y="44624"/>
            <a:ext cx="5852171" cy="354056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840BDF5-A184-495B-8941-3086AE791BC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96" y="3299732"/>
            <a:ext cx="5852171" cy="3540565"/>
          </a:xfrm>
          <a:prstGeom prst="rect">
            <a:avLst/>
          </a:prstGeom>
        </p:spPr>
      </p:pic>
      <p:sp>
        <p:nvSpPr>
          <p:cNvPr id="5" name="Tekstvak 3"/>
          <p:cNvSpPr txBox="1"/>
          <p:nvPr/>
        </p:nvSpPr>
        <p:spPr>
          <a:xfrm>
            <a:off x="7772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nsolas" pitchFamily="49" charset="0"/>
                <a:ea typeface="+mn-ea"/>
                <a:cs typeface="Consolas" pitchFamily="49" charset="0"/>
              </a:rPr>
              <a:t>Methods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FE403F23-265E-4306-B3BA-EDF521FCF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286"/>
            <a:ext cx="10972800" cy="1143000"/>
          </a:xfrm>
        </p:spPr>
        <p:txBody>
          <a:bodyPr>
            <a:noAutofit/>
          </a:bodyPr>
          <a:lstStyle/>
          <a:p>
            <a:r>
              <a:rPr lang="en-GB" altLang="nl-NL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Automated N-glycan handling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96E70B-83D9-4BD7-BB60-80CCE691319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/>
          <a:stretch/>
        </p:blipFill>
        <p:spPr>
          <a:xfrm>
            <a:off x="6960096" y="548680"/>
            <a:ext cx="5852171" cy="30723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5D9E535-121A-4402-BBEB-B2AAEAE364E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96100" y="3647983"/>
            <a:ext cx="5852171" cy="3069174"/>
          </a:xfrm>
          <a:prstGeom prst="rect">
            <a:avLst/>
          </a:prstGeom>
        </p:spPr>
      </p:pic>
      <p:sp>
        <p:nvSpPr>
          <p:cNvPr id="10" name="Arrow: Right 9">
            <a:extLst>
              <a:ext uri="{FF2B5EF4-FFF2-40B4-BE49-F238E27FC236}">
                <a16:creationId xmlns:a16="http://schemas.microsoft.com/office/drawing/2014/main" id="{26AEE361-B539-44AE-A883-6354A07304AC}"/>
              </a:ext>
            </a:extLst>
          </p:cNvPr>
          <p:cNvSpPr/>
          <p:nvPr/>
        </p:nvSpPr>
        <p:spPr>
          <a:xfrm rot="5400000">
            <a:off x="9306049" y="3387303"/>
            <a:ext cx="634454" cy="4298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267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68986" y="1052736"/>
            <a:ext cx="11531670" cy="5400600"/>
          </a:xfrm>
        </p:spPr>
        <p:txBody>
          <a:bodyPr>
            <a:noAutofit/>
          </a:bodyPr>
          <a:lstStyle/>
          <a:p>
            <a:pPr marL="139700" indent="-269875"/>
            <a:r>
              <a:rPr lang="en-GB" altLang="nl-NL" sz="3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Before-and-after scores for:</a:t>
            </a:r>
          </a:p>
          <a:p>
            <a:pPr marL="539750" lvl="1" indent="-269875"/>
            <a:r>
              <a:rPr lang="en-GB" altLang="nl-NL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Geometry: packing, rotamers, Ramachandran plot, H-bonds, bumps</a:t>
            </a:r>
          </a:p>
          <a:p>
            <a:pPr marL="539750" lvl="1" indent="-269875"/>
            <a:r>
              <a:rPr lang="en-GB" altLang="nl-NL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Density fit: per-residue RSR, RSCC, </a:t>
            </a:r>
            <a:r>
              <a:rPr lang="en-GB" altLang="nl-NL" sz="28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EDIAm</a:t>
            </a:r>
            <a:r>
              <a:rPr lang="en-GB" altLang="nl-NL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and OPIA</a:t>
            </a:r>
          </a:p>
          <a:p>
            <a:pPr marL="539750" lvl="1" indent="-269875"/>
            <a:r>
              <a:rPr lang="en-GB" altLang="nl-NL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Ligands: density fit, interactions and Heat-of</a:t>
            </a:r>
            <a:r>
              <a:rPr lang="en-US" altLang="nl-NL" sz="2800" dirty="0">
                <a:solidFill>
                  <a:prstClr val="black">
                    <a:lumMod val="75000"/>
                    <a:lumOff val="25000"/>
                  </a:prstClr>
                </a:solidFill>
              </a:rPr>
              <a:t>-Formation</a:t>
            </a:r>
            <a:endParaRPr lang="en-GB" altLang="nl-NL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71463" lvl="1" indent="0">
              <a:buNone/>
            </a:pPr>
            <a:endParaRPr lang="en-GB" altLang="nl-NL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kstvak 3"/>
          <p:cNvSpPr txBox="1"/>
          <p:nvPr/>
        </p:nvSpPr>
        <p:spPr>
          <a:xfrm>
            <a:off x="7772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nsolas" pitchFamily="49" charset="0"/>
                <a:ea typeface="+mn-ea"/>
                <a:cs typeface="Consolas" pitchFamily="49" charset="0"/>
              </a:rPr>
              <a:t>Methods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38C74590-9EA6-4F55-932D-2196E1B5C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286"/>
            <a:ext cx="10972800" cy="1143000"/>
          </a:xfrm>
        </p:spPr>
        <p:txBody>
          <a:bodyPr>
            <a:noAutofit/>
          </a:bodyPr>
          <a:lstStyle/>
          <a:p>
            <a:r>
              <a:rPr lang="en-GB" altLang="nl-NL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Validation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DBBB48-75FE-4121-A952-CDAE243BA5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3352" y="3339692"/>
            <a:ext cx="4136285" cy="320228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39DB3FE-A994-4CC9-BAE4-B115E0B65FA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92365" y="3339692"/>
            <a:ext cx="4136285" cy="3202285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7CCC826-392C-4829-ADF6-499D1FBB5F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5355890"/>
              </p:ext>
            </p:extLst>
          </p:nvPr>
        </p:nvGraphicFramePr>
        <p:xfrm>
          <a:off x="4637742" y="3645434"/>
          <a:ext cx="2916517" cy="25908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116317">
                  <a:extLst>
                    <a:ext uri="{9D8B030D-6E8A-4147-A177-3AD203B41FA5}">
                      <a16:colId xmlns:a16="http://schemas.microsoft.com/office/drawing/2014/main" val="706469741"/>
                    </a:ext>
                  </a:extLst>
                </a:gridCol>
                <a:gridCol w="900100">
                  <a:extLst>
                    <a:ext uri="{9D8B030D-6E8A-4147-A177-3AD203B41FA5}">
                      <a16:colId xmlns:a16="http://schemas.microsoft.com/office/drawing/2014/main" val="3827021153"/>
                    </a:ext>
                  </a:extLst>
                </a:gridCol>
                <a:gridCol w="900100">
                  <a:extLst>
                    <a:ext uri="{9D8B030D-6E8A-4147-A177-3AD203B41FA5}">
                      <a16:colId xmlns:a16="http://schemas.microsoft.com/office/drawing/2014/main" val="1539973065"/>
                    </a:ext>
                  </a:extLst>
                </a:gridCol>
              </a:tblGrid>
              <a:tr h="383449">
                <a:tc>
                  <a:txBody>
                    <a:bodyPr/>
                    <a:lstStyle/>
                    <a:p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PDB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REDO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3512575"/>
                  </a:ext>
                </a:extLst>
              </a:tr>
              <a:tr h="383449">
                <a:tc>
                  <a:txBody>
                    <a:bodyPr/>
                    <a:lstStyle/>
                    <a:p>
                      <a:r>
                        <a:rPr lang="en-GB" sz="2000" dirty="0"/>
                        <a:t>RSCC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0.91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0.96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6196185"/>
                  </a:ext>
                </a:extLst>
              </a:tr>
              <a:tr h="383449">
                <a:tc>
                  <a:txBody>
                    <a:bodyPr/>
                    <a:lstStyle/>
                    <a:p>
                      <a:r>
                        <a:rPr lang="en-GB" sz="2000" dirty="0"/>
                        <a:t>Bumps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7214510"/>
                  </a:ext>
                </a:extLst>
              </a:tr>
              <a:tr h="383449">
                <a:tc>
                  <a:txBody>
                    <a:bodyPr/>
                    <a:lstStyle/>
                    <a:p>
                      <a:r>
                        <a:rPr lang="en-GB" sz="2000" dirty="0"/>
                        <a:t>H-bonds (kJ/mol)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-70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-95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510630"/>
                  </a:ext>
                </a:extLst>
              </a:tr>
              <a:tr h="3834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nl-NL" sz="2000" dirty="0" err="1"/>
                        <a:t>HoF</a:t>
                      </a:r>
                      <a:endParaRPr lang="en-GB" altLang="nl-NL" sz="9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nl-NL" sz="2000" dirty="0"/>
                        <a:t>(kJ/mol)</a:t>
                      </a:r>
                      <a:endParaRPr lang="en-US" altLang="nl-NL" sz="2000" dirty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/>
                        <a:t>11817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000" dirty="0"/>
                        <a:t>322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06257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4461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3"/>
          <p:cNvSpPr txBox="1"/>
          <p:nvPr/>
        </p:nvSpPr>
        <p:spPr>
          <a:xfrm>
            <a:off x="7772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nsolas" pitchFamily="49" charset="0"/>
                <a:ea typeface="+mn-ea"/>
                <a:cs typeface="Consolas" pitchFamily="49" charset="0"/>
              </a:rPr>
              <a:t>Theory</a:t>
            </a:r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48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PDB-REDO redone </a:t>
            </a:r>
            <a:r>
              <a:rPr lang="en-US" sz="20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(n=100k)</a:t>
            </a:r>
            <a:endParaRPr lang="en-US" sz="4800" b="1" spc="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8D268A5-43EC-4870-A710-F7DD86CA08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5" y="1075337"/>
            <a:ext cx="9859467" cy="55940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45F2396-04E2-4DF4-B190-4A33F80F79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5" y="1075336"/>
            <a:ext cx="9859467" cy="5594024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DC29BF9-FE74-4EBB-8CA3-3A642E380A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2348882"/>
            <a:ext cx="2020117" cy="135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025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599" y="0"/>
            <a:ext cx="10972800" cy="1143000"/>
          </a:xfrm>
        </p:spPr>
        <p:txBody>
          <a:bodyPr>
            <a:noAutofit/>
          </a:bodyPr>
          <a:lstStyle/>
          <a:p>
            <a:r>
              <a:rPr lang="en-US" sz="48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PDB-REDO webserver</a:t>
            </a: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51384" y="1183867"/>
            <a:ext cx="7135562" cy="52131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Password protected accounts</a:t>
            </a:r>
          </a:p>
          <a:p>
            <a:pPr lvl="1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Use ARIA SSO or local login</a:t>
            </a:r>
          </a:p>
          <a:p>
            <a:pPr lvl="1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User from all over the world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Dashboard with previous jobs</a:t>
            </a:r>
          </a:p>
          <a:p>
            <a:pPr lvl="1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Summary sliders</a:t>
            </a:r>
          </a:p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Submit model, MTZ, sequence</a:t>
            </a:r>
          </a:p>
          <a:p>
            <a:pPr lvl="1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Restraints are optional</a:t>
            </a:r>
          </a:p>
          <a:p>
            <a:pPr lvl="1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6800 jobs submitted in 2020</a:t>
            </a:r>
          </a:p>
          <a:p>
            <a:pPr lvl="1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Jobs take ~45 mins</a:t>
            </a:r>
          </a:p>
          <a:p>
            <a:pPr marL="400050" lvl="1" indent="0">
              <a:buNone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755650" lvl="1" indent="-355600"/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755650" lvl="1" indent="-355600"/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marL="0" indent="0">
              <a:buNone/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8FEA9E6-22EF-4AAF-B8DC-10581455C9C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132" y="3501008"/>
            <a:ext cx="6379190" cy="32440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4B0862-D6FC-4B90-8307-2E0F6F7BD1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048" y="980728"/>
            <a:ext cx="5476925" cy="584186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625BE96-CDB6-4328-92BB-F3A8565DB77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047" y="980728"/>
            <a:ext cx="5476925" cy="5841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217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>
            <a:noAutofit/>
          </a:bodyPr>
          <a:lstStyle/>
          <a:p>
            <a:r>
              <a:rPr lang="en-US" sz="48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PDB-REDO output</a:t>
            </a: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24328" y="1379524"/>
            <a:ext cx="10828255" cy="5001804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New model + new map coefficients</a:t>
            </a:r>
          </a:p>
          <a:p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Tools to continue working on the structure model</a:t>
            </a:r>
          </a:p>
          <a:p>
            <a:pPr marL="717550" lvl="1" indent="-358775"/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Optimised settings for refinement in REFMAC</a:t>
            </a:r>
          </a:p>
          <a:p>
            <a:pPr marL="712788" lvl="1" indent="-350838"/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Already refined TLS model</a:t>
            </a:r>
          </a:p>
          <a:p>
            <a:pPr marL="712788" lvl="1" indent="-350838"/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Ready-made extra restraints</a:t>
            </a:r>
          </a:p>
          <a:p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Description of model changes</a:t>
            </a:r>
          </a:p>
          <a:p>
            <a:pPr marL="712788" lvl="1" indent="-350838"/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At the local and the global level</a:t>
            </a:r>
          </a:p>
          <a:p>
            <a:pPr marL="712788" lvl="1" indent="-350838"/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Visually oriented: colour coding, plots, visualisation script for COOT  </a:t>
            </a:r>
          </a:p>
          <a:p>
            <a:pPr marL="712788" lvl="1" indent="-350838"/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kstvak 3"/>
          <p:cNvSpPr txBox="1"/>
          <p:nvPr/>
        </p:nvSpPr>
        <p:spPr>
          <a:xfrm>
            <a:off x="7772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Output</a:t>
            </a:r>
          </a:p>
        </p:txBody>
      </p:sp>
    </p:spTree>
    <p:extLst>
      <p:ext uri="{BB962C8B-B14F-4D97-AF65-F5344CB8AC3E}">
        <p14:creationId xmlns:p14="http://schemas.microsoft.com/office/powerpoint/2010/main" val="1343491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3"/>
          <p:cNvSpPr txBox="1"/>
          <p:nvPr/>
        </p:nvSpPr>
        <p:spPr>
          <a:xfrm>
            <a:off x="7772400" y="152400"/>
            <a:ext cx="22098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0" hangingPunct="0">
              <a:defRPr/>
            </a:pPr>
            <a:r>
              <a:rPr lang="en-US" sz="2000" dirty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Output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63FDB2F-1965-44BD-874F-8C1DCC27A06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00" y="77074"/>
            <a:ext cx="4687612" cy="347408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E7B564F-D18A-42C7-84B8-48CF0BCA8CA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130" y="77074"/>
            <a:ext cx="5037034" cy="39999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E84BD0-1D1A-4E0A-82D1-A72AB308A61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3964" y="3717032"/>
            <a:ext cx="4600217" cy="30243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9D8C743-371D-4DE3-B2DC-E3D3C95B92C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821" y="4130902"/>
            <a:ext cx="4701181" cy="261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874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8048" y="476672"/>
            <a:ext cx="5256584" cy="6306379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24329" y="1412777"/>
            <a:ext cx="6867815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After PDB-REDO:</a:t>
            </a:r>
          </a:p>
          <a:p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R-free from 31.6% to 26.7%</a:t>
            </a:r>
          </a:p>
          <a:p>
            <a:pPr lvl="1"/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</a:t>
            </a:r>
            <a:r>
              <a:rPr lang="el-G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σ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improvement</a:t>
            </a:r>
            <a:endParaRPr lang="en-GB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Moved from 34</a:t>
            </a:r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to the 99</a:t>
            </a:r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quality percentile in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MolProbity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1802160" y="0"/>
            <a:ext cx="85876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Herceptin – HER2 interface</a:t>
            </a:r>
          </a:p>
        </p:txBody>
      </p:sp>
      <p:sp>
        <p:nvSpPr>
          <p:cNvPr id="4" name="Rectangle 3"/>
          <p:cNvSpPr/>
          <p:nvPr/>
        </p:nvSpPr>
        <p:spPr>
          <a:xfrm>
            <a:off x="8904312" y="5445224"/>
            <a:ext cx="843880" cy="864096"/>
          </a:xfrm>
          <a:prstGeom prst="rect">
            <a:avLst/>
          </a:prstGeom>
          <a:noFill/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9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603612" y="2780928"/>
            <a:ext cx="6984776" cy="1296144"/>
          </a:xfrm>
          <a:solidFill>
            <a:schemeClr val="bg1"/>
          </a:solidFill>
          <a:ln w="50800"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r>
              <a:rPr lang="en-US" sz="115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Validation</a:t>
            </a:r>
          </a:p>
        </p:txBody>
      </p:sp>
    </p:spTree>
    <p:extLst>
      <p:ext uri="{BB962C8B-B14F-4D97-AF65-F5344CB8AC3E}">
        <p14:creationId xmlns:p14="http://schemas.microsoft.com/office/powerpoint/2010/main" val="32072720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488" y="1156385"/>
            <a:ext cx="4412588" cy="4715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2423533" y="5733256"/>
            <a:ext cx="25404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cs typeface="Consolas" pitchFamily="49" charset="0"/>
              </a:rPr>
              <a:t>PDB		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395" y="1162899"/>
            <a:ext cx="4412589" cy="4715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6540881" y="5805264"/>
            <a:ext cx="37976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cs typeface="Consolas" pitchFamily="49" charset="0"/>
              </a:rPr>
              <a:t>    PDB-REDO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4904D0A5-2410-4E5D-99EB-8FB530C22C15}"/>
              </a:ext>
            </a:extLst>
          </p:cNvPr>
          <p:cNvSpPr txBox="1">
            <a:spLocks/>
          </p:cNvSpPr>
          <p:nvPr/>
        </p:nvSpPr>
        <p:spPr>
          <a:xfrm>
            <a:off x="1802160" y="0"/>
            <a:ext cx="85876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Herceptin – HER2 interface</a:t>
            </a:r>
          </a:p>
        </p:txBody>
      </p:sp>
    </p:spTree>
    <p:extLst>
      <p:ext uri="{BB962C8B-B14F-4D97-AF65-F5344CB8AC3E}">
        <p14:creationId xmlns:p14="http://schemas.microsoft.com/office/powerpoint/2010/main" val="239452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kstvak 13"/>
          <p:cNvSpPr txBox="1"/>
          <p:nvPr/>
        </p:nvSpPr>
        <p:spPr>
          <a:xfrm>
            <a:off x="1091444" y="920621"/>
            <a:ext cx="10009112" cy="5016758"/>
          </a:xfrm>
          <a:prstGeom prst="rect">
            <a:avLst/>
          </a:prstGeom>
          <a:solidFill>
            <a:schemeClr val="bg1"/>
          </a:solidFill>
          <a:ln w="508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8000" b="1" spc="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Using PDB-REDO is little work, but it helps you make better models</a:t>
            </a:r>
          </a:p>
        </p:txBody>
      </p:sp>
    </p:spTree>
    <p:extLst>
      <p:ext uri="{BB962C8B-B14F-4D97-AF65-F5344CB8AC3E}">
        <p14:creationId xmlns:p14="http://schemas.microsoft.com/office/powerpoint/2010/main" val="813284110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392" y="0"/>
            <a:ext cx="10972800" cy="1143000"/>
          </a:xfrm>
        </p:spPr>
        <p:txBody>
          <a:bodyPr>
            <a:noAutofit/>
          </a:bodyPr>
          <a:lstStyle/>
          <a:p>
            <a:r>
              <a:rPr lang="en-US" sz="4800" b="1" spc="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Acknowledgements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4352" y="5633886"/>
            <a:ext cx="2851815" cy="885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26865" y="2204864"/>
            <a:ext cx="4129571" cy="4117551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Ida de Vries</a:t>
            </a:r>
          </a:p>
          <a:p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Maarten Hekkelman</a:t>
            </a:r>
          </a:p>
          <a:p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Tim Kwakman</a:t>
            </a:r>
          </a:p>
          <a:p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Bart van Beusekom</a:t>
            </a:r>
          </a:p>
          <a:p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Krista Joosten</a:t>
            </a:r>
          </a:p>
          <a:p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Anastassis Perrakis</a:t>
            </a:r>
          </a:p>
          <a:p>
            <a:pPr marL="361950" lvl="1" indent="0">
              <a:buNone/>
            </a:pPr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  <a:p>
            <a:pPr marL="361950" lvl="1" indent="0">
              <a:buNone/>
            </a:pPr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sp>
        <p:nvSpPr>
          <p:cNvPr id="9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4523621" y="2204865"/>
            <a:ext cx="3419251" cy="3496473"/>
          </a:xfrm>
        </p:spPr>
        <p:txBody>
          <a:bodyPr>
            <a:noAutofit/>
          </a:bodyPr>
          <a:lstStyle/>
          <a:p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Gert Vriend</a:t>
            </a:r>
          </a:p>
          <a:p>
            <a:pPr marL="0" indent="0">
              <a:buNone/>
            </a:pPr>
            <a:endParaRPr lang="en-GB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en-GB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en-GB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Jon Agirre</a:t>
            </a:r>
            <a:endParaRPr lang="en-GB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en-GB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CCP4 developers</a:t>
            </a:r>
          </a:p>
          <a:p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PDB annotators</a:t>
            </a:r>
          </a:p>
        </p:txBody>
      </p:sp>
      <p:sp>
        <p:nvSpPr>
          <p:cNvPr id="10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8030636" y="2204864"/>
            <a:ext cx="3225725" cy="3429022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Garib Murshudov</a:t>
            </a:r>
          </a:p>
          <a:p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Paul Emsley</a:t>
            </a:r>
          </a:p>
          <a:p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Rob Nichols</a:t>
            </a:r>
            <a:endParaRPr lang="en-GB" sz="2400" dirty="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  <a:p>
            <a:pPr marL="0" indent="0">
              <a:buNone/>
            </a:pP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  <a:p>
            <a:pPr marL="0" indent="0">
              <a:buNone/>
            </a:pP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  <a:p>
            <a:pPr marL="0" indent="0">
              <a:buNone/>
            </a:pP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Xiang-</a:t>
            </a:r>
            <a:r>
              <a:rPr kumimoji="0" lang="en-GB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Lun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Ju</a:t>
            </a:r>
          </a:p>
          <a:p>
            <a:pPr marL="0" indent="0">
              <a:buNone/>
            </a:pP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Consolas" pitchFamily="49" charset="0"/>
            </a:endParaRPr>
          </a:p>
        </p:txBody>
      </p:sp>
      <p:pic>
        <p:nvPicPr>
          <p:cNvPr id="11" name="Picture 2" descr="http://www2.mrc-lmb.cam.ac.uk/groups/murshudov/content/images/WG10-RGB-LM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145" y="1258825"/>
            <a:ext cx="2524707" cy="749913"/>
          </a:xfrm>
          <a:prstGeom prst="rect">
            <a:avLst/>
          </a:prstGeom>
          <a:noFill/>
          <a:ln w="254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adboudum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503" y="1313481"/>
            <a:ext cx="2479843" cy="707509"/>
          </a:xfrm>
          <a:prstGeom prst="rect">
            <a:avLst/>
          </a:prstGeom>
          <a:noFill/>
          <a:ln w="254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Afbeelding 6" descr="logo_NKI_ENG_trnsprnt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683" y="1052736"/>
            <a:ext cx="1880212" cy="1035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C94B2A6-A2B5-4FD9-9F52-8527D8B5C3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736" y="5876794"/>
            <a:ext cx="1467069" cy="578155"/>
          </a:xfrm>
          <a:prstGeom prst="rect">
            <a:avLst/>
          </a:prstGeom>
        </p:spPr>
      </p:pic>
      <p:pic>
        <p:nvPicPr>
          <p:cNvPr id="14" name="Picture 2" descr="Logo">
            <a:extLst>
              <a:ext uri="{FF2B5EF4-FFF2-40B4-BE49-F238E27FC236}">
                <a16:creationId xmlns:a16="http://schemas.microsoft.com/office/drawing/2014/main" id="{F84D27EB-CACC-4970-A14C-037FD5E9A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5354871"/>
            <a:ext cx="23303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ome">
            <a:extLst>
              <a:ext uri="{FF2B5EF4-FFF2-40B4-BE49-F238E27FC236}">
                <a16:creationId xmlns:a16="http://schemas.microsoft.com/office/drawing/2014/main" id="{BDFC7BA5-7010-4CAD-A0D4-AAF95FFA9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5535" y="5747659"/>
            <a:ext cx="3276543" cy="711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17BF9F7-1831-4C5B-92EA-D385DD2E7BB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4272" y="3993258"/>
            <a:ext cx="1663877" cy="540761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EA8806CE-1575-4754-93BB-919C414D85F6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779243" y="3046414"/>
            <a:ext cx="2012584" cy="765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393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8689" y="0"/>
            <a:ext cx="10972800" cy="1143000"/>
          </a:xfrm>
        </p:spPr>
        <p:txBody>
          <a:bodyPr>
            <a:noAutofit/>
          </a:bodyPr>
          <a:lstStyle/>
          <a:p>
            <a:r>
              <a:rPr lang="en-US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Need to know</a:t>
            </a: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22248" y="1456186"/>
            <a:ext cx="9606200" cy="5069159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Check the validity and value of a model</a:t>
            </a:r>
          </a:p>
          <a:p>
            <a:pPr lvl="1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Accuracy and precision</a:t>
            </a:r>
          </a:p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Many different software tools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General: WHAT_CHECK,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MolProbity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PDB validation server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Non-protein: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CheckMyMetal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Privateer, DNATCO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Tools may check the same things differently</a:t>
            </a:r>
          </a:p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 a substitute for common sense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False positives do occur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Conflicting results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 all problems are detected (explicitly)</a:t>
            </a:r>
          </a:p>
          <a:p>
            <a:endParaRPr lang="en-US" dirty="0">
              <a:solidFill>
                <a:schemeClr val="bg1"/>
              </a:solidFill>
              <a:latin typeface="Consolas" pitchFamily="49" charset="0"/>
            </a:endParaRP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  <a:latin typeface="Consolas" pitchFamily="49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5908" y="1251671"/>
            <a:ext cx="1726225" cy="8631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0629" y="2406119"/>
            <a:ext cx="1631504" cy="8375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710" y="4846708"/>
            <a:ext cx="1699463" cy="149765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958" y="3808096"/>
            <a:ext cx="1781175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996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392" y="0"/>
            <a:ext cx="10972800" cy="1143000"/>
          </a:xfrm>
        </p:spPr>
        <p:txBody>
          <a:bodyPr>
            <a:noAutofit/>
          </a:bodyPr>
          <a:lstStyle/>
          <a:p>
            <a:r>
              <a:rPr lang="en-US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Bonds and angles</a:t>
            </a: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23183" y="1340769"/>
            <a:ext cx="8263767" cy="5069159"/>
          </a:xfrm>
        </p:spPr>
        <p:txBody>
          <a:bodyPr>
            <a:normAutofit/>
          </a:bodyPr>
          <a:lstStyle/>
          <a:p>
            <a:pPr marL="355600" indent="-355600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Individual outliers </a:t>
            </a:r>
          </a:p>
          <a:p>
            <a:pPr lvl="1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Usually fitting errors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Express deviation in terms of 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cs typeface="Times New Roman"/>
              </a:rPr>
              <a:t>SD (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Z-scores)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Example: Z = 105</a:t>
            </a:r>
          </a:p>
          <a:p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Large overall deviations                                   from ideal values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Express as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rmsZ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not </a:t>
            </a:r>
            <a:r>
              <a:rPr lang="en-US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rmsd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2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Should be &lt; 1.000</a:t>
            </a:r>
          </a:p>
          <a:p>
            <a:pPr lvl="1"/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Use tighter restraints</a:t>
            </a: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  <a:latin typeface="Consolas" pitchFamily="49" charset="0"/>
            </a:endParaRPr>
          </a:p>
        </p:txBody>
      </p:sp>
      <p:pic>
        <p:nvPicPr>
          <p:cNvPr id="6" name="Picture 2" descr="G:\Teaching\CCP4_APS_2011\figure2.8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1427570"/>
            <a:ext cx="3240360" cy="4644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74536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04528" y="0"/>
            <a:ext cx="10382944" cy="1143000"/>
          </a:xfrm>
        </p:spPr>
        <p:txBody>
          <a:bodyPr>
            <a:noAutofit/>
          </a:bodyPr>
          <a:lstStyle/>
          <a:p>
            <a:r>
              <a:rPr lang="en-US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Backbone torsion angles</a:t>
            </a: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29740" y="1340769"/>
            <a:ext cx="8590596" cy="5069159"/>
          </a:xfrm>
        </p:spPr>
        <p:txBody>
          <a:bodyPr>
            <a:noAutofit/>
          </a:bodyPr>
          <a:lstStyle/>
          <a:p>
            <a:pPr marL="265113" indent="-265113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Ramachandran plot </a:t>
            </a:r>
          </a:p>
          <a:p>
            <a:pPr marL="542925" lvl="1" indent="-277813">
              <a:defRPr/>
            </a:pPr>
            <a:r>
              <a:rPr lang="el-G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φ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 and </a:t>
            </a:r>
            <a:r>
              <a:rPr lang="el-G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ψ</a:t>
            </a: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 angles</a:t>
            </a:r>
          </a:p>
          <a:p>
            <a:pPr marL="542925" lvl="1" indent="-277813">
              <a:defRPr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Compare to the whole PDB or a subset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/>
            </a:endParaRPr>
          </a:p>
          <a:p>
            <a:pPr marL="142875" indent="-277813">
              <a:defRPr/>
            </a:pPr>
            <a:r>
              <a:rPr lang="en-GB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Different implementations</a:t>
            </a:r>
          </a:p>
          <a:p>
            <a:pPr marL="542925" lvl="1" indent="-277813">
              <a:defRPr/>
            </a:pPr>
            <a:r>
              <a:rPr lang="en-GB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MolProbity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COOT: preferred, okay, outlier </a:t>
            </a:r>
          </a:p>
          <a:p>
            <a:pPr marL="808038" lvl="2" indent="-265113">
              <a:defRPr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Good for finding specific problems</a:t>
            </a:r>
          </a:p>
          <a:p>
            <a:pPr marL="542925" lvl="1" indent="-277813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WHAT_CHECK and </a:t>
            </a:r>
            <a:r>
              <a:rPr lang="en-GB" sz="28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Tortoize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overall Z-score</a:t>
            </a:r>
          </a:p>
          <a:p>
            <a:pPr marL="808038" lvl="2" indent="-265113">
              <a:defRPr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Good for checking building and refinement progress</a:t>
            </a:r>
          </a:p>
          <a:p>
            <a:pPr marL="808038" lvl="2" indent="-265113">
              <a:defRPr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Now also reported by </a:t>
            </a:r>
            <a:r>
              <a:rPr lang="en-GB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MolProbity</a:t>
            </a:r>
            <a:endParaRPr lang="en-GB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" name="Picture 3" descr="F2ab_ProCh_vs_New_distr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2795" y="1340769"/>
            <a:ext cx="3828666" cy="381642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6C6276FC-740A-43A2-9C4E-B4BB826F649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59242" y="908720"/>
            <a:ext cx="3007895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985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87688" y="2950543"/>
            <a:ext cx="5688632" cy="35991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94538" y="0"/>
            <a:ext cx="10202924" cy="1143000"/>
          </a:xfrm>
        </p:spPr>
        <p:txBody>
          <a:bodyPr>
            <a:noAutofit/>
          </a:bodyPr>
          <a:lstStyle/>
          <a:p>
            <a:r>
              <a:rPr lang="en-US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Backbone torsion angles</a:t>
            </a:r>
          </a:p>
        </p:txBody>
      </p:sp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18918" y="1340769"/>
            <a:ext cx="6657202" cy="5069159"/>
          </a:xfrm>
        </p:spPr>
        <p:txBody>
          <a:bodyPr>
            <a:normAutofit/>
          </a:bodyPr>
          <a:lstStyle/>
          <a:p>
            <a:pPr marL="265113" indent="-265113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Peptides are flat</a:t>
            </a:r>
          </a:p>
          <a:p>
            <a:pPr marL="549276" lvl="1">
              <a:defRPr/>
            </a:pPr>
            <a:r>
              <a:rPr lang="el-G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ω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angle is ~180° (</a:t>
            </a:r>
            <a:r>
              <a:rPr lang="en-GB" sz="2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trans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or ~0° (</a:t>
            </a:r>
            <a:r>
              <a:rPr lang="en-GB" sz="2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cis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pPr marL="549276" lvl="1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Fitting errors or the wrong restraints cause outliers</a:t>
            </a:r>
          </a:p>
          <a:p>
            <a:pPr marL="265113" indent="-265113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Ramachandran-like validation for non-proteins</a:t>
            </a:r>
          </a:p>
          <a:p>
            <a:pPr marL="549276" lvl="1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Nucleic acids in DNATCO</a:t>
            </a:r>
          </a:p>
          <a:p>
            <a:pPr marL="815976" lvl="2">
              <a:defRPr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CONFAL: 2-residue conformers</a:t>
            </a:r>
          </a:p>
          <a:p>
            <a:pPr marL="549276" lvl="1">
              <a:defRPr/>
            </a:pP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Sugars in CARP </a:t>
            </a:r>
          </a:p>
          <a:p>
            <a:pPr marL="815976" lvl="2">
              <a:defRPr/>
            </a:pP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sugar-sugar bond specific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52184" y="1666449"/>
            <a:ext cx="4044537" cy="4242116"/>
          </a:xfrm>
          <a:prstGeom prst="rect">
            <a:avLst/>
          </a:prstGeom>
          <a:noFill/>
          <a:ln w="25400">
            <a:noFill/>
            <a:miter lim="800000"/>
            <a:headEnd type="none" w="sm" len="sm"/>
            <a:tailEnd type="none" w="sm" len="sm"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2B94C53-179C-4C0A-98EA-954E51D43E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176" y="923326"/>
            <a:ext cx="4350187" cy="396177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E6DDBF8-25F1-498A-A15A-C52A53EA4C3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232" y="4581470"/>
            <a:ext cx="2926086" cy="221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71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832" y="1417638"/>
            <a:ext cx="3369568" cy="51509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sp>
        <p:nvSpPr>
          <p:cNvPr id="7" name="Tijdelijke aanduiding voor inhoud 6"/>
          <p:cNvSpPr>
            <a:spLocks noGrp="1"/>
          </p:cNvSpPr>
          <p:nvPr>
            <p:ph sz="half" idx="1"/>
          </p:nvPr>
        </p:nvSpPr>
        <p:spPr>
          <a:xfrm>
            <a:off x="524329" y="1340769"/>
            <a:ext cx="7515887" cy="5069159"/>
          </a:xfrm>
        </p:spPr>
        <p:txBody>
          <a:bodyPr>
            <a:normAutofit/>
          </a:bodyPr>
          <a:lstStyle/>
          <a:p>
            <a:pPr marL="355600" indent="-355600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Steric hindrance causes discrete rotamers</a:t>
            </a:r>
          </a:p>
          <a:p>
            <a:pPr marL="355600" indent="-355600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Check against (backbone specific) distributions from the PDB</a:t>
            </a:r>
          </a:p>
          <a:p>
            <a:pPr marL="355600" indent="-355600">
              <a:defRPr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Outliers are fitting errors or false positives</a:t>
            </a:r>
          </a:p>
        </p:txBody>
      </p:sp>
      <p:pic>
        <p:nvPicPr>
          <p:cNvPr id="3074" name="Picture 2" descr="http://www.cmbi.ru.nl/~hvensela/EGFR-verslag/rotamer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19936" y="2520255"/>
            <a:ext cx="6056228" cy="39577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1336" y="1004"/>
            <a:ext cx="10972800" cy="1143000"/>
          </a:xfrm>
        </p:spPr>
        <p:txBody>
          <a:bodyPr>
            <a:noAutofit/>
          </a:bodyPr>
          <a:lstStyle/>
          <a:p>
            <a:r>
              <a:rPr lang="en-GB" altLang="nl-NL" sz="4800" b="1" spc="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Side chain torsion angles</a:t>
            </a:r>
            <a:endParaRPr lang="en-US" sz="4800" b="1" spc="200" dirty="0">
              <a:solidFill>
                <a:schemeClr val="tx1">
                  <a:lumMod val="75000"/>
                  <a:lumOff val="25000"/>
                </a:schemeClr>
              </a:solidFill>
              <a:latin typeface="Bauhaus 93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440" y="3717032"/>
            <a:ext cx="6480720" cy="29181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36465" y="2678044"/>
            <a:ext cx="3949686" cy="3888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64705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1653</Words>
  <Application>Microsoft Office PowerPoint</Application>
  <PresentationFormat>Widescreen</PresentationFormat>
  <Paragraphs>359</Paragraphs>
  <Slides>42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Arial</vt:lpstr>
      <vt:lpstr>Bauhaus 93</vt:lpstr>
      <vt:lpstr>Times New Roman</vt:lpstr>
      <vt:lpstr>Consolas</vt:lpstr>
      <vt:lpstr>Calibri</vt:lpstr>
      <vt:lpstr>Office-thema</vt:lpstr>
      <vt:lpstr>How good is my model?</vt:lpstr>
      <vt:lpstr>We want to know...</vt:lpstr>
      <vt:lpstr>Is my model as good as it can be?</vt:lpstr>
      <vt:lpstr>Validation</vt:lpstr>
      <vt:lpstr>Need to know</vt:lpstr>
      <vt:lpstr>Bonds and angles</vt:lpstr>
      <vt:lpstr>Backbone torsion angles</vt:lpstr>
      <vt:lpstr>Backbone torsion angles</vt:lpstr>
      <vt:lpstr>Side chain torsion angles</vt:lpstr>
      <vt:lpstr>Bumps</vt:lpstr>
      <vt:lpstr>Hydrogen bonds</vt:lpstr>
      <vt:lpstr>Metal ions</vt:lpstr>
      <vt:lpstr>Metal ion validation</vt:lpstr>
      <vt:lpstr>Metal ions</vt:lpstr>
      <vt:lpstr>Sugars are complicated</vt:lpstr>
      <vt:lpstr>Sugar validation</vt:lpstr>
      <vt:lpstr>Ligands</vt:lpstr>
      <vt:lpstr>PowerPoint Presentation</vt:lpstr>
      <vt:lpstr>Model optimisation </vt:lpstr>
      <vt:lpstr>PDB-REDO</vt:lpstr>
      <vt:lpstr>Features and algorithms</vt:lpstr>
      <vt:lpstr>Features and algorithms</vt:lpstr>
      <vt:lpstr>Added value of Platonyzer</vt:lpstr>
      <vt:lpstr>Added value of octahedral restraints</vt:lpstr>
      <vt:lpstr>Homology-based H-bond restraints</vt:lpstr>
      <vt:lpstr>HODER: HOmology-DErivid Restraints</vt:lpstr>
      <vt:lpstr>Added effect of homology restraints</vt:lpstr>
      <vt:lpstr>Nucleic acid features</vt:lpstr>
      <vt:lpstr>Effect of nucleic acid restraints</vt:lpstr>
      <vt:lpstr>Model rebuilding</vt:lpstr>
      <vt:lpstr>Homology-based loop building</vt:lpstr>
      <vt:lpstr>Real-life example</vt:lpstr>
      <vt:lpstr>Automated N-glycan handling</vt:lpstr>
      <vt:lpstr>Validation</vt:lpstr>
      <vt:lpstr>PDB-REDO redone (n=100k)</vt:lpstr>
      <vt:lpstr>PDB-REDO webserver</vt:lpstr>
      <vt:lpstr>PDB-REDO output</vt:lpstr>
      <vt:lpstr>PowerPoint Presentation</vt:lpstr>
      <vt:lpstr>PowerPoint Presentation</vt:lpstr>
      <vt:lpstr>PowerPoint Presentation</vt:lpstr>
      <vt:lpstr>PowerPoint Presentation</vt:lpstr>
      <vt:lpstr>Acknowledgements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PDB_REDO</dc:title>
  <dc:creator>Robbie P. Joosten</dc:creator>
  <cp:lastModifiedBy>Waterman, David (STFC,RAL,SC)</cp:lastModifiedBy>
  <cp:revision>483</cp:revision>
  <dcterms:created xsi:type="dcterms:W3CDTF">2012-05-22T07:00:55Z</dcterms:created>
  <dcterms:modified xsi:type="dcterms:W3CDTF">2021-12-10T10:19:56Z</dcterms:modified>
</cp:coreProperties>
</file>